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7" r:id="rId15"/>
    <p:sldId id="269" r:id="rId16"/>
    <p:sldId id="274" r:id="rId17"/>
    <p:sldId id="270" r:id="rId18"/>
    <p:sldId id="271" r:id="rId19"/>
    <p:sldId id="286" r:id="rId20"/>
    <p:sldId id="272" r:id="rId21"/>
    <p:sldId id="273" r:id="rId22"/>
    <p:sldId id="276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8" r:id="rId34"/>
    <p:sldId id="290" r:id="rId35"/>
    <p:sldId id="291" r:id="rId36"/>
    <p:sldId id="289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7" r:id="rId45"/>
    <p:sldId id="299" r:id="rId46"/>
    <p:sldId id="300" r:id="rId47"/>
    <p:sldId id="329" r:id="rId48"/>
    <p:sldId id="330" r:id="rId49"/>
    <p:sldId id="302" r:id="rId50"/>
    <p:sldId id="303" r:id="rId51"/>
    <p:sldId id="304" r:id="rId52"/>
    <p:sldId id="331" r:id="rId53"/>
    <p:sldId id="332" r:id="rId54"/>
    <p:sldId id="305" r:id="rId55"/>
    <p:sldId id="306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25" autoAdjust="0"/>
  </p:normalViewPr>
  <p:slideViewPr>
    <p:cSldViewPr>
      <p:cViewPr varScale="1">
        <p:scale>
          <a:sx n="92" d="100"/>
          <a:sy n="92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5F33-00CA-4B91-98EA-AB4971843C6E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2BAC1-B485-45D7-AE25-273122343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2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2BAC1-B485-45D7-AE25-273122343E1F}" type="slidenum">
              <a:rPr lang="en-US" smtClean="0"/>
              <a:t>76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7EC0D-6874-4C56-91AD-304BE26F8C6B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AF47E-5DA6-4EAF-8ABF-0EF2F500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/>
              <a:t>СИФИЛИС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Секундарни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err="1"/>
              <a:t>Макулозни</a:t>
            </a:r>
            <a:r>
              <a:rPr lang="en-US" dirty="0"/>
              <a:t> </a:t>
            </a:r>
            <a:r>
              <a:rPr lang="en-US" dirty="0" err="1"/>
              <a:t>сифилиди</a:t>
            </a:r>
            <a:endParaRPr lang="en-US" dirty="0"/>
          </a:p>
          <a:p>
            <a:r>
              <a:rPr lang="en-US" dirty="0" err="1"/>
              <a:t>Папулозни</a:t>
            </a:r>
            <a:r>
              <a:rPr lang="en-US" dirty="0"/>
              <a:t> </a:t>
            </a:r>
            <a:r>
              <a:rPr lang="en-US" dirty="0" err="1" smtClean="0"/>
              <a:t>сифилиди</a:t>
            </a:r>
            <a:endParaRPr lang="sr-Latn-RS" dirty="0" smtClean="0"/>
          </a:p>
          <a:p>
            <a:r>
              <a:rPr lang="en-US" dirty="0"/>
              <a:t>Corona </a:t>
            </a:r>
            <a:r>
              <a:rPr lang="en-US" dirty="0" err="1" smtClean="0"/>
              <a:t>veneris</a:t>
            </a:r>
            <a:endParaRPr lang="sr-Latn-RS" dirty="0" smtClean="0"/>
          </a:p>
          <a:p>
            <a:r>
              <a:rPr lang="en-US" dirty="0" err="1"/>
              <a:t>Дланови</a:t>
            </a:r>
            <a:r>
              <a:rPr lang="en-US" dirty="0"/>
              <a:t> и </a:t>
            </a:r>
            <a:r>
              <a:rPr lang="en-US" dirty="0" err="1" smtClean="0"/>
              <a:t>табани</a:t>
            </a:r>
            <a:endParaRPr lang="sr-Latn-RS" dirty="0" smtClean="0"/>
          </a:p>
          <a:p>
            <a:r>
              <a:rPr lang="en-US" dirty="0" err="1"/>
              <a:t>Condilomata</a:t>
            </a:r>
            <a:r>
              <a:rPr lang="en-US" dirty="0"/>
              <a:t> </a:t>
            </a:r>
            <a:r>
              <a:rPr lang="en-US" dirty="0" err="1"/>
              <a:t>lata</a:t>
            </a:r>
            <a:r>
              <a:rPr lang="en-US" dirty="0"/>
              <a:t> </a:t>
            </a:r>
            <a:endParaRPr lang="sr-Latn-RS" dirty="0" smtClean="0"/>
          </a:p>
          <a:p>
            <a:r>
              <a:rPr lang="en-US" dirty="0" err="1"/>
              <a:t>Милијарни</a:t>
            </a:r>
            <a:r>
              <a:rPr lang="en-US" dirty="0"/>
              <a:t> (</a:t>
            </a:r>
            <a:r>
              <a:rPr lang="en-US" dirty="0" err="1"/>
              <a:t>фоликуларни</a:t>
            </a:r>
            <a:r>
              <a:rPr lang="en-US" dirty="0"/>
              <a:t> ) </a:t>
            </a:r>
            <a:r>
              <a:rPr lang="en-US" dirty="0" err="1"/>
              <a:t>сифилиди</a:t>
            </a:r>
            <a:endParaRPr lang="en-US" dirty="0"/>
          </a:p>
          <a:p>
            <a:r>
              <a:rPr lang="en-US" dirty="0" err="1" smtClean="0"/>
              <a:t>Пустулозни</a:t>
            </a:r>
            <a:r>
              <a:rPr lang="en-US" dirty="0" smtClean="0"/>
              <a:t> </a:t>
            </a:r>
            <a:r>
              <a:rPr lang="en-US" dirty="0" err="1"/>
              <a:t>сифилиди</a:t>
            </a:r>
            <a:endParaRPr lang="en-US" dirty="0"/>
          </a:p>
          <a:p>
            <a:r>
              <a:rPr lang="en-US" dirty="0" err="1" smtClean="0"/>
              <a:t>Пустуло-улцерозни</a:t>
            </a:r>
            <a:r>
              <a:rPr lang="en-US" dirty="0" smtClean="0"/>
              <a:t> </a:t>
            </a:r>
            <a:r>
              <a:rPr lang="en-US" dirty="0" err="1"/>
              <a:t>сифилиди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err="1" smtClean="0"/>
              <a:t>Макулозни</a:t>
            </a:r>
            <a:r>
              <a:rPr lang="en-US" dirty="0" smtClean="0"/>
              <a:t> </a:t>
            </a:r>
            <a:r>
              <a:rPr lang="en-US" dirty="0" err="1" smtClean="0"/>
              <a:t>сифилиди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 descr="C:\Users\Vesna\Desktop\CH229FG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81981"/>
            <a:ext cx="6096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err="1" smtClean="0"/>
              <a:t>Папулозни</a:t>
            </a:r>
            <a:r>
              <a:rPr lang="en-US" dirty="0" smtClean="0"/>
              <a:t> </a:t>
            </a:r>
            <a:r>
              <a:rPr lang="en-US" dirty="0" err="1" smtClean="0"/>
              <a:t>сифилиди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pic>
        <p:nvPicPr>
          <p:cNvPr id="5122" name="Picture 2" descr="C:\Users\Vesna\Desktop\CH229FG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6195" y="1600200"/>
            <a:ext cx="329160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Псоријазиформни сифилиди</a:t>
            </a:r>
            <a:endParaRPr lang="en-US" dirty="0"/>
          </a:p>
        </p:txBody>
      </p:sp>
      <p:pic>
        <p:nvPicPr>
          <p:cNvPr id="6146" name="Picture 2" descr="C:\Users\Vesna\Desktop\CH229FG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6286" y="1600200"/>
            <a:ext cx="605142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Псоријазиформни сифилиди</a:t>
            </a:r>
            <a:endParaRPr lang="en-US" dirty="0"/>
          </a:p>
        </p:txBody>
      </p:sp>
      <p:pic>
        <p:nvPicPr>
          <p:cNvPr id="18434" name="Picture 2" descr="C:\Users\Vesna\Desktop\CH229FG0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5814" y="1600200"/>
            <a:ext cx="29923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Lichen planus like сифилиди</a:t>
            </a:r>
            <a:endParaRPr lang="en-US" dirty="0"/>
          </a:p>
        </p:txBody>
      </p:sp>
      <p:pic>
        <p:nvPicPr>
          <p:cNvPr id="7170" name="Picture 2" descr="C:\Users\Vesna\Desktop\CH229FG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681" y="1600200"/>
            <a:ext cx="300063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Corona veneris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542928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Хиперкератоза дланова и табана</a:t>
            </a:r>
            <a:endParaRPr lang="en-US" dirty="0"/>
          </a:p>
        </p:txBody>
      </p:sp>
      <p:pic>
        <p:nvPicPr>
          <p:cNvPr id="8194" name="Picture 2" descr="C:\Users\Vesna\Desktop\CH229FG0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3971" y="1600200"/>
            <a:ext cx="231605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Ануларне лезије</a:t>
            </a:r>
            <a:endParaRPr lang="en-US" dirty="0"/>
          </a:p>
        </p:txBody>
      </p:sp>
      <p:pic>
        <p:nvPicPr>
          <p:cNvPr id="9218" name="Picture 2" descr="C:\Users\Vesna\Desktop\CH229FG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18481"/>
            <a:ext cx="6096000" cy="408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Ануларни сифилиди</a:t>
            </a:r>
            <a:endParaRPr lang="en-US" dirty="0"/>
          </a:p>
        </p:txBody>
      </p:sp>
      <p:pic>
        <p:nvPicPr>
          <p:cNvPr id="17410" name="Picture 2" descr="C:\Users\Vesna\Desktop\CH229FG0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18481"/>
            <a:ext cx="6096000" cy="408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Сифилис</a:t>
            </a:r>
            <a:endParaRPr lang="en-US" dirty="0"/>
          </a:p>
          <a:p>
            <a:r>
              <a:rPr lang="en-US" b="1" dirty="0" err="1"/>
              <a:t>Етиологија</a:t>
            </a:r>
            <a:r>
              <a:rPr lang="en-US" dirty="0"/>
              <a:t>: </a:t>
            </a:r>
            <a:r>
              <a:rPr lang="en-US" dirty="0" err="1"/>
              <a:t>Treponema</a:t>
            </a:r>
            <a:r>
              <a:rPr lang="en-US" dirty="0"/>
              <a:t> </a:t>
            </a:r>
            <a:r>
              <a:rPr lang="en-US" dirty="0" err="1"/>
              <a:t>pallidum</a:t>
            </a:r>
            <a:endParaRPr lang="en-US" dirty="0"/>
          </a:p>
          <a:p>
            <a:r>
              <a:rPr lang="en-US" b="1" dirty="0" err="1"/>
              <a:t>Путеви</a:t>
            </a:r>
            <a:r>
              <a:rPr lang="en-US" b="1" dirty="0"/>
              <a:t> </a:t>
            </a:r>
            <a:r>
              <a:rPr lang="en-US" b="1" dirty="0" err="1"/>
              <a:t>преношења</a:t>
            </a:r>
            <a:r>
              <a:rPr lang="en-US" dirty="0"/>
              <a:t>: </a:t>
            </a:r>
            <a:r>
              <a:rPr lang="en-US" dirty="0" err="1"/>
              <a:t>директан</a:t>
            </a:r>
            <a:r>
              <a:rPr lang="en-US" dirty="0"/>
              <a:t> </a:t>
            </a:r>
            <a:r>
              <a:rPr lang="en-US" dirty="0" err="1"/>
              <a:t>сексуални</a:t>
            </a:r>
            <a:r>
              <a:rPr lang="en-US" dirty="0"/>
              <a:t> </a:t>
            </a:r>
            <a:r>
              <a:rPr lang="en-US" dirty="0" err="1"/>
              <a:t>контакт</a:t>
            </a:r>
            <a:r>
              <a:rPr lang="en-US" dirty="0"/>
              <a:t>, </a:t>
            </a:r>
            <a:r>
              <a:rPr lang="en-US" dirty="0" err="1"/>
              <a:t>директни</a:t>
            </a:r>
            <a:r>
              <a:rPr lang="en-US" dirty="0"/>
              <a:t> </a:t>
            </a:r>
            <a:r>
              <a:rPr lang="en-US" dirty="0" err="1"/>
              <a:t>несексуални</a:t>
            </a:r>
            <a:r>
              <a:rPr lang="en-US" dirty="0"/>
              <a:t> </a:t>
            </a:r>
            <a:r>
              <a:rPr lang="en-US" dirty="0" err="1"/>
              <a:t>контакт</a:t>
            </a:r>
            <a:r>
              <a:rPr lang="en-US" dirty="0"/>
              <a:t>, </a:t>
            </a:r>
            <a:r>
              <a:rPr lang="en-US" dirty="0" err="1"/>
              <a:t>ендемски</a:t>
            </a:r>
            <a:r>
              <a:rPr lang="en-US" dirty="0"/>
              <a:t> </a:t>
            </a:r>
            <a:r>
              <a:rPr lang="en-US" dirty="0" err="1"/>
              <a:t>сифилис</a:t>
            </a:r>
            <a:r>
              <a:rPr lang="en-US" dirty="0"/>
              <a:t>, </a:t>
            </a:r>
            <a:r>
              <a:rPr lang="en-US" dirty="0" err="1"/>
              <a:t>конгенитални</a:t>
            </a:r>
            <a:r>
              <a:rPr lang="en-US" dirty="0"/>
              <a:t> </a:t>
            </a:r>
            <a:r>
              <a:rPr lang="en-US" dirty="0" err="1" smtClean="0"/>
              <a:t>сифилис</a:t>
            </a:r>
            <a:endParaRPr lang="sr-Latn-RS" dirty="0" smtClean="0"/>
          </a:p>
          <a:p>
            <a:r>
              <a:rPr lang="en-US" dirty="0" err="1"/>
              <a:t>Инкубација</a:t>
            </a:r>
            <a:r>
              <a:rPr lang="en-US" dirty="0"/>
              <a:t>: 9-90 </a:t>
            </a:r>
            <a:r>
              <a:rPr lang="en-US" dirty="0" err="1"/>
              <a:t>дана</a:t>
            </a:r>
            <a:r>
              <a:rPr lang="en-US" dirty="0"/>
              <a:t> (</a:t>
            </a:r>
            <a:r>
              <a:rPr lang="en-US" dirty="0" err="1"/>
              <a:t>просечно</a:t>
            </a:r>
            <a:r>
              <a:rPr lang="en-US" dirty="0"/>
              <a:t> 21 </a:t>
            </a:r>
            <a:r>
              <a:rPr lang="en-US" dirty="0" err="1"/>
              <a:t>дан</a:t>
            </a:r>
            <a:r>
              <a:rPr lang="en-US" dirty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Пустулозни сифилиди</a:t>
            </a:r>
            <a:endParaRPr lang="en-US" dirty="0"/>
          </a:p>
        </p:txBody>
      </p:sp>
      <p:pic>
        <p:nvPicPr>
          <p:cNvPr id="10242" name="Picture 2" descr="C:\Users\Vesna\Desktop\CH229FG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31181"/>
            <a:ext cx="6096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Пустуло-улцерозни</a:t>
            </a:r>
            <a:r>
              <a:rPr lang="en-US" dirty="0"/>
              <a:t> </a:t>
            </a:r>
            <a:r>
              <a:rPr lang="en-US" dirty="0" err="1"/>
              <a:t>сифилиди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sr-Latn-RS" dirty="0" smtClean="0"/>
              <a:t>Lues maligna)</a:t>
            </a:r>
            <a:endParaRPr lang="en-US" dirty="0"/>
          </a:p>
        </p:txBody>
      </p:sp>
      <p:pic>
        <p:nvPicPr>
          <p:cNvPr id="11266" name="Picture 2" descr="C:\Users\Vesna\Desktop\CH229FG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67681"/>
            <a:ext cx="6096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Condylomata lata</a:t>
            </a:r>
            <a:endParaRPr lang="en-US" dirty="0"/>
          </a:p>
        </p:txBody>
      </p:sp>
      <p:pic>
        <p:nvPicPr>
          <p:cNvPr id="13314" name="Picture 2" descr="C:\Users\Vesna\Desktop\CH229FG0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57033" y="1600200"/>
            <a:ext cx="302993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Секундарни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Пигментне</a:t>
            </a:r>
            <a:r>
              <a:rPr lang="en-US" dirty="0"/>
              <a:t> </a:t>
            </a:r>
            <a:r>
              <a:rPr lang="en-US" dirty="0" err="1" smtClean="0"/>
              <a:t>промене</a:t>
            </a:r>
            <a:endParaRPr lang="sr-Latn-RS" dirty="0" smtClean="0"/>
          </a:p>
          <a:p>
            <a:r>
              <a:rPr lang="en-US" dirty="0"/>
              <a:t>Alopecia </a:t>
            </a:r>
            <a:r>
              <a:rPr lang="en-US" dirty="0" err="1"/>
              <a:t>areolaris</a:t>
            </a:r>
            <a:r>
              <a:rPr lang="en-US" dirty="0"/>
              <a:t>-“ </a:t>
            </a:r>
            <a:r>
              <a:rPr lang="en-US" dirty="0" err="1"/>
              <a:t>капилицијум</a:t>
            </a:r>
            <a:r>
              <a:rPr lang="en-US" dirty="0"/>
              <a:t> </a:t>
            </a:r>
            <a:r>
              <a:rPr lang="en-US" dirty="0" err="1"/>
              <a:t>изуједан</a:t>
            </a:r>
            <a:r>
              <a:rPr lang="en-US" dirty="0"/>
              <a:t> </a:t>
            </a:r>
            <a:r>
              <a:rPr lang="en-US" dirty="0" err="1"/>
              <a:t>мољцима</a:t>
            </a:r>
            <a:r>
              <a:rPr lang="en-US" dirty="0" smtClean="0"/>
              <a:t>”</a:t>
            </a:r>
            <a:endParaRPr lang="sr-Latn-RS" dirty="0" smtClean="0"/>
          </a:p>
          <a:p>
            <a:r>
              <a:rPr lang="en-US" dirty="0" err="1"/>
              <a:t>Промене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 smtClean="0"/>
              <a:t>ноктима</a:t>
            </a:r>
            <a:endParaRPr lang="sr-Latn-RS" dirty="0" smtClean="0"/>
          </a:p>
          <a:p>
            <a:r>
              <a:rPr lang="en-US" dirty="0" err="1"/>
              <a:t>Промене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слузокожама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err="1" smtClean="0"/>
              <a:t>Промене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слузокожама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4338" name="Picture 2" descr="C:\Users\Vesna\Desktop\CH229FG0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48631"/>
            <a:ext cx="6096000" cy="422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err="1" smtClean="0"/>
              <a:t>Промене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слузокожама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5362" name="Picture 2" descr="C:\Users\Vesna\Desktop\CH229FG0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30930" y="1600200"/>
            <a:ext cx="368213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smtClean="0"/>
              <a:t>Alopecia </a:t>
            </a:r>
            <a:r>
              <a:rPr lang="en-US" dirty="0" err="1" smtClean="0"/>
              <a:t>areolaris</a:t>
            </a:r>
            <a:r>
              <a:rPr lang="en-US" dirty="0" smtClean="0"/>
              <a:t>-“ </a:t>
            </a:r>
            <a:r>
              <a:rPr lang="en-US" dirty="0" err="1" smtClean="0"/>
              <a:t>капилицијум</a:t>
            </a:r>
            <a:r>
              <a:rPr lang="en-US" dirty="0" smtClean="0"/>
              <a:t> </a:t>
            </a:r>
            <a:r>
              <a:rPr lang="en-US" dirty="0" err="1" smtClean="0"/>
              <a:t>изуједан</a:t>
            </a:r>
            <a:r>
              <a:rPr lang="en-US" dirty="0" smtClean="0"/>
              <a:t> </a:t>
            </a:r>
            <a:r>
              <a:rPr lang="en-US" dirty="0" err="1" smtClean="0"/>
              <a:t>мољцима</a:t>
            </a:r>
            <a:r>
              <a:rPr lang="en-US" dirty="0" smtClean="0"/>
              <a:t>”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pic>
        <p:nvPicPr>
          <p:cNvPr id="16386" name="Picture 2" descr="C:\Users\Vesna\Desktop\CH229FG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3345" y="1600200"/>
            <a:ext cx="301730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Општи</a:t>
            </a:r>
            <a:r>
              <a:rPr lang="en-US" b="1" dirty="0" smtClean="0"/>
              <a:t> </a:t>
            </a:r>
            <a:r>
              <a:rPr lang="en-US" b="1" dirty="0" err="1" smtClean="0"/>
              <a:t>знаци</a:t>
            </a:r>
            <a:r>
              <a:rPr lang="en-US" b="1" dirty="0" smtClean="0"/>
              <a:t> и </a:t>
            </a:r>
            <a:r>
              <a:rPr lang="en-US" b="1" dirty="0" err="1" smtClean="0"/>
              <a:t>симптоми</a:t>
            </a:r>
            <a:r>
              <a:rPr lang="en-US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губитак</a:t>
            </a:r>
            <a:r>
              <a:rPr lang="en-US" dirty="0" smtClean="0"/>
              <a:t> </a:t>
            </a:r>
            <a:r>
              <a:rPr lang="en-US" dirty="0" err="1"/>
              <a:t>апетита</a:t>
            </a:r>
            <a:endParaRPr lang="en-US" dirty="0"/>
          </a:p>
          <a:p>
            <a:r>
              <a:rPr lang="en-US" dirty="0" err="1" smtClean="0"/>
              <a:t>слабљења</a:t>
            </a:r>
            <a:endParaRPr lang="en-US" dirty="0"/>
          </a:p>
          <a:p>
            <a:r>
              <a:rPr lang="en-US" dirty="0" err="1" smtClean="0"/>
              <a:t>главобоља</a:t>
            </a:r>
            <a:endParaRPr lang="en-US" dirty="0"/>
          </a:p>
          <a:p>
            <a:r>
              <a:rPr lang="en-US" dirty="0" err="1" smtClean="0"/>
              <a:t>болови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/>
              <a:t>мишићима</a:t>
            </a:r>
            <a:r>
              <a:rPr lang="en-US" dirty="0"/>
              <a:t> и </a:t>
            </a:r>
            <a:r>
              <a:rPr lang="en-US" dirty="0" err="1"/>
              <a:t>зглобовима</a:t>
            </a:r>
            <a:endParaRPr lang="en-US" dirty="0"/>
          </a:p>
          <a:p>
            <a:r>
              <a:rPr lang="en-US" dirty="0" err="1" smtClean="0"/>
              <a:t>умерено</a:t>
            </a:r>
            <a:r>
              <a:rPr lang="en-US" dirty="0" smtClean="0"/>
              <a:t> </a:t>
            </a:r>
            <a:r>
              <a:rPr lang="en-US" dirty="0" err="1"/>
              <a:t>висока</a:t>
            </a:r>
            <a:r>
              <a:rPr lang="en-US" dirty="0"/>
              <a:t> </a:t>
            </a:r>
            <a:r>
              <a:rPr lang="en-US" dirty="0" err="1"/>
              <a:t>температура</a:t>
            </a:r>
            <a:endParaRPr lang="en-US" dirty="0"/>
          </a:p>
          <a:p>
            <a:r>
              <a:rPr lang="en-US" dirty="0" err="1" smtClean="0"/>
              <a:t>хепатосленомегалија</a:t>
            </a:r>
            <a:endParaRPr lang="en-US" dirty="0"/>
          </a:p>
          <a:p>
            <a:r>
              <a:rPr lang="en-US" dirty="0" err="1" smtClean="0"/>
              <a:t>акутни</a:t>
            </a:r>
            <a:r>
              <a:rPr lang="en-US" dirty="0" smtClean="0"/>
              <a:t> </a:t>
            </a:r>
            <a:r>
              <a:rPr lang="en-US" dirty="0" err="1"/>
              <a:t>гломерулонефритис</a:t>
            </a:r>
            <a:endParaRPr lang="en-US" dirty="0"/>
          </a:p>
          <a:p>
            <a:r>
              <a:rPr lang="en-US" dirty="0" err="1" smtClean="0"/>
              <a:t>гастричне</a:t>
            </a:r>
            <a:r>
              <a:rPr lang="en-US" dirty="0" smtClean="0"/>
              <a:t> </a:t>
            </a:r>
            <a:r>
              <a:rPr lang="en-US" dirty="0" err="1"/>
              <a:t>тегобе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Диференцијална дијагноза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179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7572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Макулозни сифилиди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Папулозни сифилиди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Папулосквамозни сифилиди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Палмоплантарни сифилиди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Ануларни</a:t>
                      </a:r>
                      <a:r>
                        <a:rPr lang="sr-Latn-RS" baseline="0" dirty="0" smtClean="0"/>
                        <a:t> сифилиди</a:t>
                      </a:r>
                      <a:endParaRPr lang="en-US" dirty="0"/>
                    </a:p>
                  </a:txBody>
                  <a:tcPr/>
                </a:tc>
              </a:tr>
              <a:tr h="2164565">
                <a:tc>
                  <a:txBody>
                    <a:bodyPr/>
                    <a:lstStyle/>
                    <a:p>
                      <a:r>
                        <a:rPr lang="sr-Latn-RS" dirty="0" smtClean="0"/>
                        <a:t>-егзантеми</a:t>
                      </a:r>
                    </a:p>
                    <a:p>
                      <a:r>
                        <a:rPr lang="sr-Latn-RS" dirty="0" smtClean="0"/>
                        <a:t>-рубеола</a:t>
                      </a:r>
                    </a:p>
                    <a:p>
                      <a:r>
                        <a:rPr lang="sr-Latn-RS" dirty="0" smtClean="0"/>
                        <a:t>-pityriasis</a:t>
                      </a:r>
                      <a:r>
                        <a:rPr lang="sr-Latn-RS" baseline="0" dirty="0" smtClean="0"/>
                        <a:t> rosea</a:t>
                      </a:r>
                    </a:p>
                    <a:p>
                      <a:r>
                        <a:rPr lang="sr-Latn-RS" baseline="0" dirty="0" smtClean="0"/>
                        <a:t>-p. </a:t>
                      </a:r>
                      <a:r>
                        <a:rPr lang="en-US" baseline="0" dirty="0" smtClean="0"/>
                        <a:t>V</a:t>
                      </a:r>
                      <a:r>
                        <a:rPr lang="sr-Latn-RS" baseline="0" dirty="0" smtClean="0"/>
                        <a:t>ersicolor</a:t>
                      </a:r>
                    </a:p>
                    <a:p>
                      <a:r>
                        <a:rPr lang="sr-Latn-RS" baseline="0" dirty="0" smtClean="0"/>
                        <a:t>-Dermatitis seborrhoica</a:t>
                      </a:r>
                    </a:p>
                    <a:p>
                      <a:r>
                        <a:rPr lang="sr-Latn-RS" baseline="0" dirty="0" smtClean="0"/>
                        <a:t>-EEM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-егзантеми</a:t>
                      </a:r>
                    </a:p>
                    <a:p>
                      <a:r>
                        <a:rPr lang="sr-Latn-RS" dirty="0" smtClean="0"/>
                        <a:t>-lichen planus</a:t>
                      </a:r>
                    </a:p>
                    <a:p>
                      <a:r>
                        <a:rPr lang="sr-Latn-RS" dirty="0" smtClean="0"/>
                        <a:t>-acne vulgaris</a:t>
                      </a:r>
                    </a:p>
                    <a:p>
                      <a:r>
                        <a:rPr lang="sr-Latn-RS" dirty="0" smtClean="0"/>
                        <a:t>-scabies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-psoriasis vulgaris</a:t>
                      </a:r>
                    </a:p>
                    <a:p>
                      <a:r>
                        <a:rPr lang="sr-Latn-RS" dirty="0" smtClean="0"/>
                        <a:t>- </a:t>
                      </a:r>
                      <a:r>
                        <a:rPr lang="sr-Latn-RS" baseline="0" dirty="0" smtClean="0"/>
                        <a:t>Dermatitis seborrhoica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-psoriasis vulgaris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-</a:t>
                      </a:r>
                      <a:r>
                        <a:rPr lang="sr-Cyrl-RS" dirty="0" smtClean="0"/>
                        <a:t>Г</a:t>
                      </a:r>
                      <a:r>
                        <a:rPr lang="sr-Latn-RS" dirty="0" smtClean="0"/>
                        <a:t>љивичне инфекције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sr-Cyrl-RS" dirty="0" smtClean="0"/>
                        <a:t>П</a:t>
                      </a:r>
                      <a:r>
                        <a:rPr lang="sr-Latn-RS" dirty="0" smtClean="0"/>
                        <a:t>овршне гљивичне инфекције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ЕЕМ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Granuloma annulare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Impetigo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Диференцијална дијагноза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2910" y="1928802"/>
          <a:ext cx="8229600" cy="32565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57256">
                <a:tc>
                  <a:txBody>
                    <a:bodyPr/>
                    <a:lstStyle/>
                    <a:p>
                      <a:r>
                        <a:rPr lang="sr-Latn-RS" dirty="0" smtClean="0"/>
                        <a:t>Condylomata lata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Alopecia</a:t>
                      </a:r>
                      <a:r>
                        <a:rPr lang="sr-Latn-RS" baseline="0" dirty="0" smtClean="0"/>
                        <a:t> areolaris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Пигментне промене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Промене на слузокожи</a:t>
                      </a:r>
                      <a:endParaRPr lang="en-US" dirty="0"/>
                    </a:p>
                  </a:txBody>
                  <a:tcPr/>
                </a:tc>
              </a:tr>
              <a:tr h="2399271">
                <a:tc>
                  <a:txBody>
                    <a:bodyPr/>
                    <a:lstStyle/>
                    <a:p>
                      <a:r>
                        <a:rPr lang="sr-Latn-RS" dirty="0" smtClean="0"/>
                        <a:t>-Condylomata accuminata</a:t>
                      </a:r>
                    </a:p>
                    <a:p>
                      <a:r>
                        <a:rPr lang="sr-Latn-RS" dirty="0" smtClean="0"/>
                        <a:t>-Pemphigus vegetans</a:t>
                      </a:r>
                    </a:p>
                    <a:p>
                      <a:r>
                        <a:rPr lang="sr-Latn-RS" dirty="0" smtClean="0"/>
                        <a:t>-Хемороиди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-Alopecia areata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-</a:t>
                      </a:r>
                      <a:r>
                        <a:rPr lang="sr-Latn-RS" baseline="0" dirty="0" smtClean="0"/>
                        <a:t>p. </a:t>
                      </a:r>
                      <a:r>
                        <a:rPr lang="en-US" baseline="0" dirty="0" smtClean="0"/>
                        <a:t>V</a:t>
                      </a:r>
                      <a:r>
                        <a:rPr lang="sr-Latn-RS" baseline="0" dirty="0" smtClean="0"/>
                        <a:t>ersicolor</a:t>
                      </a:r>
                    </a:p>
                    <a:p>
                      <a:r>
                        <a:rPr lang="sr-Latn-RS" baseline="0" dirty="0" smtClean="0"/>
                        <a:t>-витилиго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HSV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Cyrl-RS" dirty="0" smtClean="0"/>
                        <a:t>А</a:t>
                      </a:r>
                      <a:r>
                        <a:rPr lang="sr-Latn-RS" dirty="0" smtClean="0"/>
                        <a:t>фте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Cyrl-RS" dirty="0" smtClean="0"/>
                        <a:t>Л</a:t>
                      </a:r>
                      <a:r>
                        <a:rPr lang="sr-Latn-RS" dirty="0" smtClean="0"/>
                        <a:t>еукоплакија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Cyrl-RS" dirty="0" smtClean="0"/>
                        <a:t>П</a:t>
                      </a:r>
                      <a:r>
                        <a:rPr lang="sr-Latn-RS" dirty="0" smtClean="0"/>
                        <a:t>емфигус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Cyrl-RS" dirty="0" smtClean="0"/>
                        <a:t>Х</a:t>
                      </a:r>
                      <a:r>
                        <a:rPr lang="sr-Latn-RS" dirty="0" smtClean="0"/>
                        <a:t>ерпетична ангина</a:t>
                      </a: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Lichen </a:t>
                      </a:r>
                      <a:r>
                        <a:rPr lang="en-US" dirty="0" err="1" smtClean="0"/>
                        <a:t>planus</a:t>
                      </a:r>
                      <a:endParaRPr lang="sr-Latn-RS" dirty="0" smtClean="0"/>
                    </a:p>
                    <a:p>
                      <a:pPr>
                        <a:buFontTx/>
                        <a:buChar char="-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Природни</a:t>
            </a:r>
            <a:r>
              <a:rPr lang="en-US" b="1" dirty="0" smtClean="0"/>
              <a:t> </a:t>
            </a:r>
            <a:r>
              <a:rPr lang="en-US" b="1" dirty="0" err="1" smtClean="0"/>
              <a:t>ток</a:t>
            </a:r>
            <a:r>
              <a:rPr lang="en-US" b="1" dirty="0" smtClean="0"/>
              <a:t> </a:t>
            </a:r>
            <a:r>
              <a:rPr lang="en-US" b="1" dirty="0" err="1" smtClean="0"/>
              <a:t>нелеченог</a:t>
            </a:r>
            <a:r>
              <a:rPr lang="en-US" b="1" dirty="0" smtClean="0"/>
              <a:t> </a:t>
            </a:r>
            <a:r>
              <a:rPr lang="en-US" b="1" dirty="0" err="1" smtClean="0"/>
              <a:t>сифилиса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Природни</a:t>
            </a:r>
            <a:r>
              <a:rPr lang="en-US" dirty="0"/>
              <a:t> </a:t>
            </a:r>
            <a:r>
              <a:rPr lang="en-US" dirty="0" err="1"/>
              <a:t>ток</a:t>
            </a:r>
            <a:r>
              <a:rPr lang="en-US" dirty="0"/>
              <a:t> </a:t>
            </a:r>
            <a:r>
              <a:rPr lang="en-US" dirty="0" err="1"/>
              <a:t>нелеченог</a:t>
            </a:r>
            <a:r>
              <a:rPr lang="en-US" dirty="0"/>
              <a:t> </a:t>
            </a:r>
            <a:r>
              <a:rPr lang="en-US" dirty="0" err="1"/>
              <a:t>сифилиса</a:t>
            </a:r>
            <a:r>
              <a:rPr lang="en-US" dirty="0"/>
              <a:t>:</a:t>
            </a:r>
          </a:p>
          <a:p>
            <a:pPr lvl="0"/>
            <a:r>
              <a:rPr lang="en-US" dirty="0" err="1"/>
              <a:t>Примарни</a:t>
            </a:r>
            <a:r>
              <a:rPr lang="en-US" dirty="0"/>
              <a:t> </a:t>
            </a:r>
            <a:r>
              <a:rPr lang="en-US" dirty="0" err="1"/>
              <a:t>стадијум</a:t>
            </a:r>
            <a:endParaRPr lang="en-US" dirty="0"/>
          </a:p>
          <a:p>
            <a:pPr lvl="0"/>
            <a:r>
              <a:rPr lang="en-US" dirty="0" err="1"/>
              <a:t>Секундарни</a:t>
            </a:r>
            <a:r>
              <a:rPr lang="en-US" dirty="0"/>
              <a:t> </a:t>
            </a:r>
          </a:p>
          <a:p>
            <a:pPr lvl="0"/>
            <a:r>
              <a:rPr lang="en-US" dirty="0" err="1"/>
              <a:t>Латентни</a:t>
            </a:r>
            <a:endParaRPr lang="en-US" dirty="0"/>
          </a:p>
          <a:p>
            <a:r>
              <a:rPr lang="en-US" dirty="0" err="1"/>
              <a:t>Терцијарни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smtClean="0"/>
              <a:t>Syphilis </a:t>
            </a:r>
            <a:r>
              <a:rPr lang="en-US" b="1" dirty="0" err="1" smtClean="0"/>
              <a:t>latens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без</a:t>
            </a:r>
            <a:r>
              <a:rPr lang="en-US" dirty="0" smtClean="0"/>
              <a:t> </a:t>
            </a:r>
            <a:r>
              <a:rPr lang="en-US" dirty="0" err="1"/>
              <a:t>знака</a:t>
            </a:r>
            <a:r>
              <a:rPr lang="en-US" dirty="0"/>
              <a:t> и </a:t>
            </a:r>
            <a:r>
              <a:rPr lang="en-US" dirty="0" err="1"/>
              <a:t>симптома</a:t>
            </a:r>
            <a:r>
              <a:rPr lang="en-US" dirty="0"/>
              <a:t> </a:t>
            </a:r>
            <a:r>
              <a:rPr lang="en-US" dirty="0" err="1"/>
              <a:t>сифилиса</a:t>
            </a:r>
            <a:endParaRPr lang="en-US" dirty="0"/>
          </a:p>
          <a:p>
            <a:r>
              <a:rPr lang="en-US" dirty="0" err="1" smtClean="0">
                <a:solidFill>
                  <a:srgbClr val="FF0000"/>
                </a:solidFill>
              </a:rPr>
              <a:t>Нетрепонемски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тестови</a:t>
            </a:r>
            <a:r>
              <a:rPr lang="en-US" dirty="0">
                <a:solidFill>
                  <a:srgbClr val="FF0000"/>
                </a:solidFill>
              </a:rPr>
              <a:t> +/-, </a:t>
            </a:r>
            <a:r>
              <a:rPr lang="en-US" dirty="0" err="1">
                <a:solidFill>
                  <a:srgbClr val="FF0000"/>
                </a:solidFill>
              </a:rPr>
              <a:t>Трепонемски</a:t>
            </a:r>
            <a:r>
              <a:rPr lang="en-US" dirty="0">
                <a:solidFill>
                  <a:srgbClr val="FF0000"/>
                </a:solidFill>
              </a:rPr>
              <a:t> ++</a:t>
            </a:r>
          </a:p>
          <a:p>
            <a:r>
              <a:rPr lang="en-US" dirty="0" err="1" smtClean="0"/>
              <a:t>почиње</a:t>
            </a:r>
            <a:r>
              <a:rPr lang="en-US" dirty="0" smtClean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исчезавању</a:t>
            </a:r>
            <a:r>
              <a:rPr lang="en-US" dirty="0"/>
              <a:t> </a:t>
            </a:r>
            <a:r>
              <a:rPr lang="en-US" dirty="0" err="1"/>
              <a:t>знака</a:t>
            </a:r>
            <a:r>
              <a:rPr lang="en-US" dirty="0"/>
              <a:t> </a:t>
            </a:r>
            <a:r>
              <a:rPr lang="en-US" dirty="0" err="1"/>
              <a:t>другог</a:t>
            </a:r>
            <a:r>
              <a:rPr lang="en-US" dirty="0"/>
              <a:t> </a:t>
            </a:r>
            <a:r>
              <a:rPr lang="en-US" dirty="0" err="1"/>
              <a:t>стадијума</a:t>
            </a:r>
            <a:endParaRPr lang="en-US" dirty="0"/>
          </a:p>
          <a:p>
            <a:r>
              <a:rPr lang="en-US" dirty="0" err="1" smtClean="0"/>
              <a:t>може</a:t>
            </a:r>
            <a:r>
              <a:rPr lang="en-US" dirty="0" smtClean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траје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краја</a:t>
            </a:r>
            <a:r>
              <a:rPr lang="en-US" dirty="0"/>
              <a:t> </a:t>
            </a:r>
            <a:r>
              <a:rPr lang="en-US" dirty="0" err="1"/>
              <a:t>живота</a:t>
            </a:r>
            <a:endParaRPr lang="en-US" dirty="0"/>
          </a:p>
          <a:p>
            <a:r>
              <a:rPr lang="en-US" dirty="0" smtClean="0"/>
              <a:t>25-40</a:t>
            </a:r>
            <a:r>
              <a:rPr lang="en-US" dirty="0"/>
              <a:t>% </a:t>
            </a:r>
            <a:r>
              <a:rPr lang="en-US" dirty="0" err="1"/>
              <a:t>добија</a:t>
            </a:r>
            <a:r>
              <a:rPr lang="en-US" dirty="0"/>
              <a:t> </a:t>
            </a:r>
            <a:r>
              <a:rPr lang="en-US" dirty="0" err="1"/>
              <a:t>терцијарни</a:t>
            </a:r>
            <a:r>
              <a:rPr lang="en-US" dirty="0"/>
              <a:t> </a:t>
            </a:r>
            <a:r>
              <a:rPr lang="en-US" dirty="0" err="1"/>
              <a:t>сифилис</a:t>
            </a:r>
            <a:endParaRPr lang="en-US" dirty="0"/>
          </a:p>
          <a:p>
            <a:r>
              <a:rPr lang="en-US" dirty="0" err="1" smtClean="0"/>
              <a:t>Дели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рани</a:t>
            </a:r>
            <a:r>
              <a:rPr lang="en-US" dirty="0"/>
              <a:t> (</a:t>
            </a:r>
            <a:r>
              <a:rPr lang="en-US" dirty="0" err="1"/>
              <a:t>мање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2 </a:t>
            </a:r>
            <a:r>
              <a:rPr lang="en-US" dirty="0" err="1"/>
              <a:t>године</a:t>
            </a:r>
            <a:r>
              <a:rPr lang="en-US" dirty="0"/>
              <a:t>) и </a:t>
            </a:r>
            <a:r>
              <a:rPr lang="en-US" dirty="0" err="1"/>
              <a:t>касни</a:t>
            </a:r>
            <a:r>
              <a:rPr lang="en-US" dirty="0"/>
              <a:t> (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2 </a:t>
            </a:r>
            <a:r>
              <a:rPr lang="en-US" dirty="0" err="1"/>
              <a:t>год</a:t>
            </a:r>
            <a:r>
              <a:rPr lang="en-US" dirty="0"/>
              <a:t>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Терцијарни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sr-Latn-RS" b="1" dirty="0" smtClean="0"/>
          </a:p>
          <a:p>
            <a:pPr lvl="0"/>
            <a:endParaRPr lang="sr-Latn-RS" b="1" dirty="0"/>
          </a:p>
          <a:p>
            <a:pPr lvl="0"/>
            <a:r>
              <a:rPr lang="en-US" dirty="0" err="1" smtClean="0"/>
              <a:t>Промене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кожи</a:t>
            </a:r>
            <a:endParaRPr lang="en-US" dirty="0"/>
          </a:p>
          <a:p>
            <a:pPr lvl="0"/>
            <a:r>
              <a:rPr lang="en-US" dirty="0" err="1"/>
              <a:t>Слузокоже</a:t>
            </a:r>
            <a:r>
              <a:rPr lang="en-US" dirty="0"/>
              <a:t> +</a:t>
            </a:r>
          </a:p>
          <a:p>
            <a:pPr lvl="0"/>
            <a:r>
              <a:rPr lang="en-US" dirty="0" err="1"/>
              <a:t>Унутрашњи</a:t>
            </a:r>
            <a:r>
              <a:rPr lang="en-US" dirty="0"/>
              <a:t> </a:t>
            </a:r>
            <a:r>
              <a:rPr lang="en-US" dirty="0" err="1"/>
              <a:t>органи</a:t>
            </a:r>
            <a:r>
              <a:rPr lang="en-US" dirty="0"/>
              <a:t> +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Промене</a:t>
            </a:r>
            <a:r>
              <a:rPr lang="en-US" b="1" dirty="0" smtClean="0"/>
              <a:t>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 smtClean="0"/>
              <a:t>кожи</a:t>
            </a:r>
            <a:r>
              <a:rPr lang="sr-Latn-RS" b="1" dirty="0" smtClean="0"/>
              <a:t> и </a:t>
            </a:r>
            <a:r>
              <a:rPr lang="en-US" b="1" dirty="0" err="1" smtClean="0"/>
              <a:t>слузокожама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Gumma</a:t>
            </a:r>
            <a:endParaRPr lang="sr-Latn-RS" dirty="0" smtClean="0"/>
          </a:p>
          <a:p>
            <a:r>
              <a:rPr lang="en-US" dirty="0" err="1"/>
              <a:t>Нодуларни</a:t>
            </a:r>
            <a:r>
              <a:rPr lang="en-US" dirty="0"/>
              <a:t> </a:t>
            </a:r>
            <a:r>
              <a:rPr lang="en-US" dirty="0" err="1" smtClean="0"/>
              <a:t>сифилиди</a:t>
            </a:r>
            <a:endParaRPr lang="sr-Latn-RS" dirty="0" smtClean="0"/>
          </a:p>
          <a:p>
            <a:pPr lvl="0"/>
            <a:r>
              <a:rPr lang="en-US" dirty="0" err="1"/>
              <a:t>Промене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слузокожама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/>
              <a:t>непцу</a:t>
            </a:r>
            <a:r>
              <a:rPr lang="en-US" dirty="0"/>
              <a:t> (</a:t>
            </a:r>
            <a:r>
              <a:rPr lang="en-US" dirty="0" err="1"/>
              <a:t>деструкција</a:t>
            </a:r>
            <a:r>
              <a:rPr lang="en-US" dirty="0"/>
              <a:t> </a:t>
            </a:r>
            <a:r>
              <a:rPr lang="en-US" dirty="0" err="1"/>
              <a:t>кости</a:t>
            </a:r>
            <a:r>
              <a:rPr lang="en-US" dirty="0"/>
              <a:t>), </a:t>
            </a:r>
            <a:r>
              <a:rPr lang="en-US" dirty="0" err="1"/>
              <a:t>тонзилама</a:t>
            </a:r>
            <a:r>
              <a:rPr lang="en-US" dirty="0"/>
              <a:t>, </a:t>
            </a:r>
            <a:r>
              <a:rPr lang="en-US" dirty="0" err="1"/>
              <a:t>фаринксу</a:t>
            </a:r>
            <a:r>
              <a:rPr lang="en-US" dirty="0"/>
              <a:t>, </a:t>
            </a:r>
            <a:r>
              <a:rPr lang="en-US" dirty="0" err="1"/>
              <a:t>ларинксу</a:t>
            </a:r>
            <a:r>
              <a:rPr lang="en-US" dirty="0"/>
              <a:t>, </a:t>
            </a:r>
            <a:r>
              <a:rPr lang="en-US" dirty="0" err="1"/>
              <a:t>ређе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образима</a:t>
            </a:r>
            <a:r>
              <a:rPr lang="en-US" dirty="0"/>
              <a:t> и </a:t>
            </a:r>
            <a:r>
              <a:rPr lang="en-US" dirty="0" err="1"/>
              <a:t>уснама</a:t>
            </a:r>
            <a:r>
              <a:rPr lang="en-US" dirty="0"/>
              <a:t>.</a:t>
            </a:r>
          </a:p>
          <a:p>
            <a:r>
              <a:rPr lang="en-US" dirty="0" err="1" smtClean="0"/>
              <a:t>Седласт</a:t>
            </a:r>
            <a:r>
              <a:rPr lang="en-US" dirty="0" smtClean="0"/>
              <a:t> </a:t>
            </a:r>
            <a:r>
              <a:rPr lang="en-US" dirty="0" err="1" smtClean="0"/>
              <a:t>нос</a:t>
            </a:r>
            <a:endParaRPr lang="en-US" dirty="0"/>
          </a:p>
          <a:p>
            <a:r>
              <a:rPr lang="en-US" dirty="0" err="1" smtClean="0"/>
              <a:t>glossitis</a:t>
            </a:r>
            <a:r>
              <a:rPr lang="en-US" dirty="0" smtClean="0"/>
              <a:t> </a:t>
            </a:r>
            <a:r>
              <a:rPr lang="en-US" dirty="0" err="1"/>
              <a:t>interstitialis</a:t>
            </a:r>
            <a:r>
              <a:rPr lang="en-US" dirty="0"/>
              <a:t> </a:t>
            </a:r>
            <a:r>
              <a:rPr lang="en-US" dirty="0" err="1" smtClean="0"/>
              <a:t>chronica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Гуме</a:t>
            </a:r>
            <a:endParaRPr lang="en-US" dirty="0"/>
          </a:p>
        </p:txBody>
      </p:sp>
      <p:pic>
        <p:nvPicPr>
          <p:cNvPr id="19458" name="Picture 2" descr="C:\Users\Vesna\Desktop\CH229FG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9077" y="1600200"/>
            <a:ext cx="31258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Гуме</a:t>
            </a:r>
            <a:endParaRPr lang="en-US" dirty="0"/>
          </a:p>
        </p:txBody>
      </p:sp>
      <p:pic>
        <p:nvPicPr>
          <p:cNvPr id="21506" name="Picture 2" descr="C:\Users\Vesna\Desktop\CH229FG0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05831"/>
            <a:ext cx="6096000" cy="33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</a:t>
            </a:r>
            <a:r>
              <a:rPr lang="sr-Latn-RS" dirty="0" smtClean="0"/>
              <a:t>еструкција носа</a:t>
            </a:r>
            <a:endParaRPr lang="en-US" dirty="0"/>
          </a:p>
        </p:txBody>
      </p:sp>
      <p:pic>
        <p:nvPicPr>
          <p:cNvPr id="22530" name="Picture 2" descr="C:\Users\Vesna\Desktop\CH229FG0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64089" y="1600200"/>
            <a:ext cx="341582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Улцерозни сифилиди</a:t>
            </a:r>
            <a:endParaRPr lang="en-US" dirty="0"/>
          </a:p>
        </p:txBody>
      </p:sp>
      <p:pic>
        <p:nvPicPr>
          <p:cNvPr id="20482" name="Picture 2" descr="C:\Users\Vesna\Desktop\CH229FG0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18481"/>
            <a:ext cx="6096000" cy="408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G</a:t>
            </a:r>
            <a:r>
              <a:rPr lang="en-US" dirty="0" err="1" smtClean="0"/>
              <a:t>lossitis</a:t>
            </a:r>
            <a:r>
              <a:rPr lang="en-US" dirty="0" smtClean="0"/>
              <a:t> </a:t>
            </a:r>
            <a:r>
              <a:rPr lang="en-US" dirty="0" err="1" smtClean="0"/>
              <a:t>interstitialis</a:t>
            </a:r>
            <a:r>
              <a:rPr lang="en-US" dirty="0" smtClean="0"/>
              <a:t> </a:t>
            </a:r>
            <a:r>
              <a:rPr lang="en-US" dirty="0" err="1" smtClean="0"/>
              <a:t>chronica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3554" name="Picture 2" descr="C:\Users\Vesna\Desktop\CH229FG0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31181"/>
            <a:ext cx="6096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Промене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sr-Latn-RS" b="1" dirty="0" smtClean="0"/>
              <a:t> унутрашњим органима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28" y="1500174"/>
          <a:ext cx="6096000" cy="37104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/>
                <a:gridCol w="2032000"/>
                <a:gridCol w="2032000"/>
              </a:tblGrid>
              <a:tr h="1150152">
                <a:tc>
                  <a:txBody>
                    <a:bodyPr/>
                    <a:lstStyle/>
                    <a:p>
                      <a:r>
                        <a:rPr lang="sr-Latn-RS" dirty="0" smtClean="0"/>
                        <a:t>КВС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ЦНС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Кости</a:t>
                      </a:r>
                      <a:endParaRPr lang="en-US" dirty="0"/>
                    </a:p>
                  </a:txBody>
                  <a:tcPr/>
                </a:tc>
              </a:tr>
              <a:tr h="2135996">
                <a:tc>
                  <a:txBody>
                    <a:bodyPr/>
                    <a:lstStyle/>
                    <a:p>
                      <a:r>
                        <a:rPr lang="sr-Latn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срце:коронарна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остијална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стеноза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аорта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анеуризма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аорна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регургитација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sr-Cyrl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енинго</a:t>
                      </a:r>
                      <a:r>
                        <a:rPr lang="sr-Latn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васкуларне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промене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паренхиматозне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промене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ЦНС</a:t>
                      </a:r>
                      <a:r>
                        <a:rPr lang="sr-Latn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paralуsis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progresiva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tabes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dorsalis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periostitis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дугих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костију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костима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лобање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носа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Диференцијална 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dirty="0" smtClean="0"/>
              <a:t>ТБЦ</a:t>
            </a:r>
          </a:p>
          <a:p>
            <a:r>
              <a:rPr lang="sr-Latn-RS" dirty="0" smtClean="0"/>
              <a:t>Саркоидоза</a:t>
            </a:r>
          </a:p>
          <a:p>
            <a:r>
              <a:rPr lang="sr-Latn-RS" dirty="0" smtClean="0"/>
              <a:t>Лепра</a:t>
            </a:r>
          </a:p>
          <a:p>
            <a:r>
              <a:rPr lang="sr-Latn-RS" dirty="0" smtClean="0"/>
              <a:t>Дубоке и површне микозе</a:t>
            </a:r>
          </a:p>
          <a:p>
            <a:r>
              <a:rPr lang="sr-Latn-RS" dirty="0" smtClean="0"/>
              <a:t>Карциноми</a:t>
            </a:r>
          </a:p>
          <a:p>
            <a:r>
              <a:rPr lang="sr-Latn-RS" dirty="0" smtClean="0"/>
              <a:t>Т кутани ћелијски лимфоми</a:t>
            </a:r>
          </a:p>
          <a:p>
            <a:r>
              <a:rPr lang="sr-Cyrl-RS" dirty="0" smtClean="0"/>
              <a:t>О</a:t>
            </a:r>
            <a:r>
              <a:rPr lang="sr-Latn-RS" dirty="0" smtClean="0"/>
              <a:t>стеомијелитис</a:t>
            </a:r>
          </a:p>
          <a:p>
            <a:r>
              <a:rPr lang="sr-Latn-RS" dirty="0" smtClean="0"/>
              <a:t>Анеуризме аорте</a:t>
            </a:r>
          </a:p>
          <a:p>
            <a:r>
              <a:rPr lang="sr-Latn-RS" dirty="0" smtClean="0"/>
              <a:t>Malum perforans pedis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Примарни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sr-Latn-RS" dirty="0" smtClean="0"/>
          </a:p>
          <a:p>
            <a:pPr lvl="0"/>
            <a:r>
              <a:rPr lang="en-US" dirty="0" err="1" smtClean="0"/>
              <a:t>Примарни</a:t>
            </a:r>
            <a:r>
              <a:rPr lang="en-US" dirty="0" smtClean="0"/>
              <a:t> </a:t>
            </a:r>
            <a:r>
              <a:rPr lang="en-US" dirty="0" err="1" smtClean="0"/>
              <a:t>шанкр</a:t>
            </a:r>
            <a:r>
              <a:rPr lang="sr-Latn-RS" dirty="0" smtClean="0"/>
              <a:t> (ULCUS DURUM)</a:t>
            </a:r>
            <a:endParaRPr lang="en-US" dirty="0"/>
          </a:p>
          <a:p>
            <a:r>
              <a:rPr lang="en-US" dirty="0" err="1"/>
              <a:t>Регионална</a:t>
            </a:r>
            <a:r>
              <a:rPr lang="en-US" dirty="0"/>
              <a:t> </a:t>
            </a:r>
            <a:r>
              <a:rPr lang="en-US" dirty="0" err="1"/>
              <a:t>лимфаденопатија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Ендемски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у </a:t>
            </a:r>
            <a:r>
              <a:rPr lang="en-US" dirty="0" err="1"/>
              <a:t>једном</a:t>
            </a:r>
            <a:r>
              <a:rPr lang="en-US" dirty="0"/>
              <a:t> </a:t>
            </a:r>
            <a:r>
              <a:rPr lang="en-US" dirty="0" err="1"/>
              <a:t>подручју</a:t>
            </a:r>
            <a:endParaRPr lang="en-US" dirty="0"/>
          </a:p>
          <a:p>
            <a:r>
              <a:rPr lang="en-US" dirty="0" err="1" smtClean="0"/>
              <a:t>оболева</a:t>
            </a:r>
            <a:r>
              <a:rPr lang="en-US" dirty="0" smtClean="0"/>
              <a:t> </a:t>
            </a:r>
            <a:r>
              <a:rPr lang="en-US" dirty="0" err="1"/>
              <a:t>велики</a:t>
            </a:r>
            <a:r>
              <a:rPr lang="en-US" dirty="0"/>
              <a:t> </a:t>
            </a:r>
            <a:r>
              <a:rPr lang="en-US" dirty="0" err="1"/>
              <a:t>број</a:t>
            </a:r>
            <a:r>
              <a:rPr lang="en-US" dirty="0"/>
              <a:t> </a:t>
            </a:r>
            <a:r>
              <a:rPr lang="en-US" dirty="0" err="1"/>
              <a:t>људи</a:t>
            </a:r>
            <a:endParaRPr lang="en-US" dirty="0"/>
          </a:p>
          <a:p>
            <a:r>
              <a:rPr lang="en-US" dirty="0" smtClean="0"/>
              <a:t>у </a:t>
            </a:r>
            <a:r>
              <a:rPr lang="en-US" dirty="0" err="1"/>
              <a:t>одређеном</a:t>
            </a:r>
            <a:r>
              <a:rPr lang="en-US" dirty="0"/>
              <a:t> </a:t>
            </a:r>
            <a:r>
              <a:rPr lang="en-US" dirty="0" err="1"/>
              <a:t>временском</a:t>
            </a:r>
            <a:r>
              <a:rPr lang="en-US" dirty="0"/>
              <a:t> </a:t>
            </a:r>
            <a:r>
              <a:rPr lang="en-US" dirty="0" err="1"/>
              <a:t>периоду</a:t>
            </a:r>
            <a:endParaRPr lang="en-US" dirty="0"/>
          </a:p>
          <a:p>
            <a:r>
              <a:rPr lang="en-US" dirty="0" err="1"/>
              <a:t>Путеви</a:t>
            </a:r>
            <a:r>
              <a:rPr lang="en-US" dirty="0"/>
              <a:t> </a:t>
            </a:r>
            <a:r>
              <a:rPr lang="en-US" dirty="0" err="1"/>
              <a:t>преношења</a:t>
            </a:r>
            <a:r>
              <a:rPr lang="en-US" dirty="0"/>
              <a:t>: </a:t>
            </a:r>
            <a:r>
              <a:rPr lang="en-US" dirty="0" err="1"/>
              <a:t>директни</a:t>
            </a:r>
            <a:r>
              <a:rPr lang="en-US" dirty="0"/>
              <a:t> и </a:t>
            </a:r>
            <a:r>
              <a:rPr lang="en-US" dirty="0" err="1"/>
              <a:t>индиректни</a:t>
            </a:r>
            <a:endParaRPr lang="en-US" dirty="0"/>
          </a:p>
          <a:p>
            <a:r>
              <a:rPr lang="en-US" dirty="0" err="1"/>
              <a:t>Клинички</a:t>
            </a:r>
            <a:r>
              <a:rPr lang="en-US" dirty="0"/>
              <a:t>: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Екстрагениталан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примарни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шанкр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 smtClean="0"/>
              <a:t>Секундарни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венерични</a:t>
            </a:r>
            <a:endParaRPr lang="en-US" dirty="0"/>
          </a:p>
          <a:p>
            <a:r>
              <a:rPr lang="en-US" dirty="0" err="1" smtClean="0"/>
              <a:t>Латентни</a:t>
            </a:r>
            <a:r>
              <a:rPr lang="en-US" dirty="0" smtClean="0"/>
              <a:t> </a:t>
            </a:r>
            <a:r>
              <a:rPr lang="en-US" dirty="0" err="1"/>
              <a:t>стадијум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дуг</a:t>
            </a:r>
            <a:endParaRPr lang="en-US" dirty="0"/>
          </a:p>
          <a:p>
            <a:r>
              <a:rPr lang="en-US" dirty="0" err="1" smtClean="0"/>
              <a:t>Терцијарни</a:t>
            </a:r>
            <a:r>
              <a:rPr lang="en-US" dirty="0"/>
              <a:t>: </a:t>
            </a:r>
            <a:r>
              <a:rPr lang="en-US" dirty="0" err="1"/>
              <a:t>ретко</a:t>
            </a:r>
            <a:r>
              <a:rPr lang="en-US" dirty="0"/>
              <a:t> </a:t>
            </a:r>
            <a:r>
              <a:rPr lang="en-US" dirty="0" err="1"/>
              <a:t>гуме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Конгенитални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настаје</a:t>
            </a:r>
            <a:r>
              <a:rPr lang="en-US" dirty="0" smtClean="0"/>
              <a:t> </a:t>
            </a:r>
            <a:r>
              <a:rPr lang="en-US" dirty="0" err="1"/>
              <a:t>преношењем</a:t>
            </a:r>
            <a:r>
              <a:rPr lang="en-US" dirty="0"/>
              <a:t> </a:t>
            </a:r>
            <a:r>
              <a:rPr lang="en-US" dirty="0" err="1"/>
              <a:t>инфекције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оболеле</a:t>
            </a:r>
            <a:r>
              <a:rPr lang="en-US" dirty="0"/>
              <a:t> </a:t>
            </a:r>
            <a:r>
              <a:rPr lang="en-US" dirty="0" err="1"/>
              <a:t>мајке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фетус</a:t>
            </a:r>
            <a:r>
              <a:rPr lang="en-US" dirty="0"/>
              <a:t>, </a:t>
            </a:r>
            <a:r>
              <a:rPr lang="en-US" dirty="0" err="1"/>
              <a:t>интраутерино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проласком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порођајне</a:t>
            </a:r>
            <a:r>
              <a:rPr lang="en-US" dirty="0"/>
              <a:t> </a:t>
            </a:r>
            <a:r>
              <a:rPr lang="en-US" dirty="0" err="1"/>
              <a:t>канале</a:t>
            </a:r>
            <a:endParaRPr lang="en-US" dirty="0"/>
          </a:p>
          <a:p>
            <a:r>
              <a:rPr lang="en-US" dirty="0" err="1" smtClean="0"/>
              <a:t>инфекција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могућа</a:t>
            </a:r>
            <a:r>
              <a:rPr lang="en-US" dirty="0"/>
              <a:t> и </a:t>
            </a:r>
            <a:r>
              <a:rPr lang="en-US" dirty="0" err="1"/>
              <a:t>пре</a:t>
            </a:r>
            <a:r>
              <a:rPr lang="en-US" dirty="0"/>
              <a:t> 16 </a:t>
            </a:r>
            <a:r>
              <a:rPr lang="en-US" dirty="0" err="1"/>
              <a:t>недеље</a:t>
            </a:r>
            <a:r>
              <a:rPr lang="en-US" dirty="0"/>
              <a:t> </a:t>
            </a:r>
            <a:r>
              <a:rPr lang="en-US" dirty="0" err="1"/>
              <a:t>гестације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Конгенитални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инфекција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преноси</a:t>
            </a:r>
            <a:r>
              <a:rPr lang="en-US" dirty="0"/>
              <a:t> </a:t>
            </a:r>
            <a:r>
              <a:rPr lang="en-US" dirty="0" err="1"/>
              <a:t>хематогено</a:t>
            </a:r>
            <a:endParaRPr lang="en-US" dirty="0"/>
          </a:p>
          <a:p>
            <a:r>
              <a:rPr lang="en-US" dirty="0" err="1" smtClean="0"/>
              <a:t>нема</a:t>
            </a:r>
            <a:r>
              <a:rPr lang="en-US" dirty="0" smtClean="0"/>
              <a:t> </a:t>
            </a:r>
            <a:r>
              <a:rPr lang="en-US" dirty="0" err="1"/>
              <a:t>примарног</a:t>
            </a:r>
            <a:r>
              <a:rPr lang="en-US" dirty="0"/>
              <a:t> </a:t>
            </a:r>
            <a:r>
              <a:rPr lang="en-US" dirty="0" err="1"/>
              <a:t>шанкра</a:t>
            </a:r>
            <a:endParaRPr lang="en-US" dirty="0"/>
          </a:p>
          <a:p>
            <a:r>
              <a:rPr lang="en-US" dirty="0" err="1" smtClean="0"/>
              <a:t>симптоми</a:t>
            </a:r>
            <a:r>
              <a:rPr lang="en-US" dirty="0" smtClean="0"/>
              <a:t> </a:t>
            </a:r>
            <a:r>
              <a:rPr lang="en-US" dirty="0" err="1"/>
              <a:t>одговарају</a:t>
            </a:r>
            <a:r>
              <a:rPr lang="en-US" dirty="0"/>
              <a:t> </a:t>
            </a:r>
            <a:r>
              <a:rPr lang="en-US" dirty="0" err="1"/>
              <a:t>каснијим</a:t>
            </a:r>
            <a:r>
              <a:rPr lang="en-US" dirty="0"/>
              <a:t> </a:t>
            </a:r>
            <a:r>
              <a:rPr lang="en-US" dirty="0" err="1"/>
              <a:t>стадијумима</a:t>
            </a:r>
            <a:r>
              <a:rPr lang="en-US" dirty="0"/>
              <a:t> </a:t>
            </a:r>
            <a:r>
              <a:rPr lang="en-US" dirty="0" err="1"/>
              <a:t>сифилиса</a:t>
            </a:r>
            <a:endParaRPr lang="en-US" dirty="0"/>
          </a:p>
          <a:p>
            <a:r>
              <a:rPr lang="en-US" dirty="0" err="1" smtClean="0"/>
              <a:t>уколико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мајка</a:t>
            </a:r>
            <a:r>
              <a:rPr lang="en-US" dirty="0"/>
              <a:t> </a:t>
            </a:r>
            <a:r>
              <a:rPr lang="en-US" dirty="0" err="1"/>
              <a:t>лечи</a:t>
            </a:r>
            <a:r>
              <a:rPr lang="en-US" dirty="0"/>
              <a:t> </a:t>
            </a:r>
            <a:r>
              <a:rPr lang="en-US" dirty="0" err="1"/>
              <a:t>адекватно</a:t>
            </a:r>
            <a:r>
              <a:rPr lang="en-US" dirty="0"/>
              <a:t> </a:t>
            </a:r>
            <a:r>
              <a:rPr lang="en-US" dirty="0" err="1"/>
              <a:t>пре</a:t>
            </a:r>
            <a:r>
              <a:rPr lang="en-US" dirty="0"/>
              <a:t> 4 </a:t>
            </a:r>
            <a:r>
              <a:rPr lang="en-US" dirty="0" err="1"/>
              <a:t>месеца</a:t>
            </a:r>
            <a:r>
              <a:rPr lang="en-US" dirty="0"/>
              <a:t> </a:t>
            </a:r>
            <a:r>
              <a:rPr lang="en-US" dirty="0" err="1"/>
              <a:t>трудноће</a:t>
            </a:r>
            <a:r>
              <a:rPr lang="en-US" dirty="0"/>
              <a:t>,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долази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преношења</a:t>
            </a:r>
            <a:r>
              <a:rPr lang="en-US" dirty="0"/>
              <a:t> </a:t>
            </a:r>
            <a:r>
              <a:rPr lang="en-US" dirty="0" err="1"/>
              <a:t>инфекције</a:t>
            </a:r>
            <a:endParaRPr lang="en-US" dirty="0"/>
          </a:p>
          <a:p>
            <a:r>
              <a:rPr lang="en-US" dirty="0" err="1" smtClean="0"/>
              <a:t>према</a:t>
            </a:r>
            <a:r>
              <a:rPr lang="en-US" dirty="0" smtClean="0"/>
              <a:t> </a:t>
            </a:r>
            <a:r>
              <a:rPr lang="en-US" dirty="0" err="1"/>
              <a:t>времену</a:t>
            </a:r>
            <a:r>
              <a:rPr lang="en-US" dirty="0"/>
              <a:t> </a:t>
            </a:r>
            <a:r>
              <a:rPr lang="en-US" dirty="0" err="1"/>
              <a:t>јављања</a:t>
            </a:r>
            <a:r>
              <a:rPr lang="en-US" dirty="0"/>
              <a:t> КС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дели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: </a:t>
            </a:r>
            <a:r>
              <a:rPr lang="en-US" dirty="0" err="1"/>
              <a:t>рани</a:t>
            </a:r>
            <a:r>
              <a:rPr lang="en-US" dirty="0"/>
              <a:t> (</a:t>
            </a:r>
            <a:r>
              <a:rPr lang="en-US" dirty="0" err="1"/>
              <a:t>praecoх</a:t>
            </a:r>
            <a:r>
              <a:rPr lang="en-US" dirty="0"/>
              <a:t>) и </a:t>
            </a:r>
            <a:r>
              <a:rPr lang="en-US" dirty="0" err="1"/>
              <a:t>касни</a:t>
            </a:r>
            <a:r>
              <a:rPr lang="en-US" dirty="0"/>
              <a:t> (</a:t>
            </a:r>
            <a:r>
              <a:rPr lang="en-US" dirty="0" err="1"/>
              <a:t>tarda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Рани</a:t>
            </a:r>
            <a:r>
              <a:rPr lang="en-US" b="1" dirty="0" smtClean="0"/>
              <a:t> </a:t>
            </a:r>
            <a:r>
              <a:rPr lang="en-US" b="1" dirty="0" err="1"/>
              <a:t>конгенитални</a:t>
            </a:r>
            <a:r>
              <a:rPr lang="en-US" b="1" dirty="0"/>
              <a:t> </a:t>
            </a:r>
            <a:r>
              <a:rPr lang="en-US" b="1" dirty="0" err="1"/>
              <a:t>сифилис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/>
              <a:t>Промене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 smtClean="0"/>
              <a:t>кожи</a:t>
            </a:r>
            <a:r>
              <a:rPr lang="sr-Latn-RS" b="1" dirty="0" smtClean="0"/>
              <a:t>: </a:t>
            </a:r>
            <a:r>
              <a:rPr lang="sr-Cyrl-RS" dirty="0" smtClean="0"/>
              <a:t>П</a:t>
            </a:r>
            <a:r>
              <a:rPr lang="en-US" dirty="0" err="1" smtClean="0"/>
              <a:t>апуле</a:t>
            </a:r>
            <a:r>
              <a:rPr lang="sr-Latn-RS" dirty="0" smtClean="0"/>
              <a:t> </a:t>
            </a:r>
            <a:r>
              <a:rPr lang="en-US" dirty="0" err="1" smtClean="0"/>
              <a:t>или</a:t>
            </a:r>
            <a:r>
              <a:rPr lang="sr-Latn-RS" dirty="0" smtClean="0"/>
              <a:t> </a:t>
            </a:r>
            <a:r>
              <a:rPr lang="en-US" dirty="0" err="1" smtClean="0"/>
              <a:t>буле</a:t>
            </a:r>
            <a:r>
              <a:rPr lang="sr-Latn-RS" dirty="0" smtClean="0"/>
              <a:t> (</a:t>
            </a:r>
            <a:r>
              <a:rPr lang="en-US" dirty="0" err="1" smtClean="0"/>
              <a:t>буле</a:t>
            </a:r>
            <a:r>
              <a:rPr lang="en-US" dirty="0" smtClean="0"/>
              <a:t>=</a:t>
            </a:r>
            <a:r>
              <a:rPr lang="en-US" dirty="0" err="1" smtClean="0"/>
              <a:t>крусте</a:t>
            </a:r>
            <a:r>
              <a:rPr lang="en-US" dirty="0" smtClean="0"/>
              <a:t>=</a:t>
            </a:r>
            <a:r>
              <a:rPr lang="en-US" dirty="0" err="1" smtClean="0"/>
              <a:t>улцерације</a:t>
            </a:r>
            <a:r>
              <a:rPr lang="en-US" dirty="0" smtClean="0"/>
              <a:t>=</a:t>
            </a:r>
            <a:r>
              <a:rPr lang="en-US" dirty="0" err="1" smtClean="0"/>
              <a:t>некроза</a:t>
            </a:r>
            <a:r>
              <a:rPr lang="sr-Latn-RS" dirty="0" smtClean="0"/>
              <a:t>)</a:t>
            </a:r>
          </a:p>
          <a:p>
            <a:r>
              <a:rPr lang="en-US" dirty="0" err="1"/>
              <a:t>Хошингерови</a:t>
            </a:r>
            <a:r>
              <a:rPr lang="en-US" dirty="0"/>
              <a:t> </a:t>
            </a:r>
            <a:r>
              <a:rPr lang="en-US" dirty="0" err="1" smtClean="0"/>
              <a:t>инфитрати</a:t>
            </a:r>
            <a:endParaRPr lang="en-US" dirty="0"/>
          </a:p>
          <a:p>
            <a:r>
              <a:rPr lang="en-US" dirty="0" err="1" smtClean="0"/>
              <a:t>Паротове</a:t>
            </a:r>
            <a:r>
              <a:rPr lang="en-US" dirty="0" smtClean="0"/>
              <a:t> </a:t>
            </a:r>
            <a:r>
              <a:rPr lang="en-US" dirty="0" err="1" smtClean="0"/>
              <a:t>стрије</a:t>
            </a:r>
            <a:endParaRPr lang="sr-Latn-RS" dirty="0" smtClean="0"/>
          </a:p>
          <a:p>
            <a:r>
              <a:rPr lang="en-US" b="1" dirty="0" err="1" smtClean="0"/>
              <a:t>Промене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слузокожама</a:t>
            </a:r>
            <a:r>
              <a:rPr lang="sr-Latn-RS" b="1" dirty="0" smtClean="0"/>
              <a:t>: </a:t>
            </a:r>
            <a:r>
              <a:rPr lang="en-US" dirty="0" smtClean="0"/>
              <a:t>rhinitis </a:t>
            </a:r>
            <a:r>
              <a:rPr lang="en-US" dirty="0" err="1" smtClean="0"/>
              <a:t>sуphilitica</a:t>
            </a:r>
            <a:endParaRPr lang="sr-Latn-RS" dirty="0" smtClean="0"/>
          </a:p>
          <a:p>
            <a:pPr lvl="0"/>
            <a:r>
              <a:rPr lang="en-US" b="1" dirty="0" err="1" smtClean="0"/>
              <a:t>Промене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аднексима</a:t>
            </a:r>
            <a:endParaRPr lang="sr-Latn-RS" b="1" dirty="0" smtClean="0"/>
          </a:p>
          <a:p>
            <a:pPr lvl="0"/>
            <a:r>
              <a:rPr lang="en-US" b="1" dirty="0" err="1" smtClean="0"/>
              <a:t>Промене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костима</a:t>
            </a:r>
            <a:endParaRPr lang="sr-Latn-RS" b="1" dirty="0" smtClean="0"/>
          </a:p>
          <a:p>
            <a:pPr lvl="0"/>
            <a:r>
              <a:rPr lang="en-US" b="1" dirty="0" err="1" smtClean="0"/>
              <a:t>Промене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унутрашњим</a:t>
            </a:r>
            <a:r>
              <a:rPr lang="en-US" b="1" dirty="0" smtClean="0"/>
              <a:t> </a:t>
            </a:r>
            <a:r>
              <a:rPr lang="en-US" b="1" dirty="0" err="1" smtClean="0"/>
              <a:t>органима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Диференцијална 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r>
              <a:rPr lang="sr-Latn-RS" dirty="0" smtClean="0"/>
              <a:t>Pemphigus neonatorum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Ulcus durum код одојчета</a:t>
            </a:r>
            <a:endParaRPr lang="en-US" dirty="0"/>
          </a:p>
        </p:txBody>
      </p:sp>
      <p:pic>
        <p:nvPicPr>
          <p:cNvPr id="24578" name="Picture 2" descr="C:\Users\Vesna\Desktop\CH229FG0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58710" y="1600200"/>
            <a:ext cx="422658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Паротове стрије</a:t>
            </a:r>
            <a:endParaRPr lang="en-US" dirty="0"/>
          </a:p>
        </p:txBody>
      </p:sp>
      <p:pic>
        <p:nvPicPr>
          <p:cNvPr id="25602" name="Picture 2" descr="C:\Users\Vesna\Desktop\CH229FG0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24831"/>
            <a:ext cx="6096000" cy="407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Rhinitis </a:t>
            </a:r>
            <a:r>
              <a:rPr lang="en-US" dirty="0" err="1" smtClean="0"/>
              <a:t>syphilitica</a:t>
            </a:r>
            <a:endParaRPr lang="en-US" dirty="0"/>
          </a:p>
        </p:txBody>
      </p:sp>
      <p:pic>
        <p:nvPicPr>
          <p:cNvPr id="4" name="Content Placeholder 3" descr="http://o.quizlet.com/.EtB2xM-J1C2OSCukwo1hQ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80655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Tuber </a:t>
            </a:r>
            <a:r>
              <a:rPr lang="en-US" dirty="0" err="1" smtClean="0"/>
              <a:t>frontalis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Sedlast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endParaRPr lang="en-US" dirty="0"/>
          </a:p>
        </p:txBody>
      </p:sp>
      <p:pic>
        <p:nvPicPr>
          <p:cNvPr id="4" name="Content Placeholder 3" descr="http://o.quizlet.com/JmhnCsuppVFQjnx6A1AJE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9883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Касни</a:t>
            </a:r>
            <a:r>
              <a:rPr lang="en-US" b="1" dirty="0" smtClean="0"/>
              <a:t> </a:t>
            </a:r>
            <a:r>
              <a:rPr lang="en-US" b="1" dirty="0" err="1" smtClean="0"/>
              <a:t>конгенитални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/>
              <a:t>између</a:t>
            </a:r>
            <a:r>
              <a:rPr lang="en-US" dirty="0"/>
              <a:t> 5-16 </a:t>
            </a:r>
            <a:r>
              <a:rPr lang="en-US" dirty="0" err="1"/>
              <a:t>године</a:t>
            </a:r>
            <a:endParaRPr lang="en-US" dirty="0"/>
          </a:p>
          <a:p>
            <a:r>
              <a:rPr lang="en-US" dirty="0" err="1" smtClean="0"/>
              <a:t>промене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кожи</a:t>
            </a:r>
            <a:r>
              <a:rPr lang="en-US" dirty="0"/>
              <a:t> и </a:t>
            </a:r>
            <a:r>
              <a:rPr lang="en-US" dirty="0" err="1"/>
              <a:t>слузокожама</a:t>
            </a:r>
            <a:r>
              <a:rPr lang="en-US" dirty="0"/>
              <a:t> </a:t>
            </a:r>
            <a:r>
              <a:rPr lang="en-US" dirty="0" err="1"/>
              <a:t>одговарају</a:t>
            </a:r>
            <a:r>
              <a:rPr lang="en-US" dirty="0"/>
              <a:t> 3 </a:t>
            </a:r>
            <a:r>
              <a:rPr lang="en-US" dirty="0" err="1"/>
              <a:t>стадијуму</a:t>
            </a:r>
            <a:r>
              <a:rPr lang="en-US" dirty="0"/>
              <a:t> </a:t>
            </a:r>
          </a:p>
          <a:p>
            <a:r>
              <a:rPr lang="en-US" dirty="0" err="1" smtClean="0"/>
              <a:t>промене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костима</a:t>
            </a:r>
            <a:r>
              <a:rPr lang="en-US" dirty="0" smtClean="0"/>
              <a:t>:</a:t>
            </a:r>
            <a:r>
              <a:rPr lang="sr-Latn-RS" dirty="0" smtClean="0"/>
              <a:t> последице настанка гума, периоститис (тибије, скапуле,клавикуле)</a:t>
            </a:r>
          </a:p>
          <a:p>
            <a:r>
              <a:rPr lang="sr-Cyrl-RS" dirty="0" smtClean="0"/>
              <a:t>П</a:t>
            </a:r>
            <a:r>
              <a:rPr lang="sr-Latn-RS" dirty="0" smtClean="0"/>
              <a:t>ромене на зглобовима: Клутонови зглобови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Примарни</a:t>
            </a:r>
            <a:r>
              <a:rPr lang="en-US" b="1" dirty="0" smtClean="0"/>
              <a:t> </a:t>
            </a:r>
            <a:r>
              <a:rPr lang="en-US" b="1" dirty="0" err="1"/>
              <a:t>шанкр</a:t>
            </a:r>
            <a:r>
              <a:rPr lang="en-US" b="1" dirty="0"/>
              <a:t> (</a:t>
            </a:r>
            <a:r>
              <a:rPr lang="en-US" b="1" dirty="0" err="1"/>
              <a:t>Ulcus</a:t>
            </a:r>
            <a:r>
              <a:rPr lang="en-US" b="1" dirty="0"/>
              <a:t> durum)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C:\Users\Vesna\Desktop\CH229FG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4575" y="1600200"/>
            <a:ext cx="523484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Касни</a:t>
            </a:r>
            <a:r>
              <a:rPr lang="en-US" b="1" dirty="0" smtClean="0"/>
              <a:t> </a:t>
            </a:r>
            <a:r>
              <a:rPr lang="en-US" b="1" dirty="0" err="1" smtClean="0"/>
              <a:t>конгенитални</a:t>
            </a:r>
            <a:r>
              <a:rPr lang="en-US" b="1" dirty="0" smtClean="0"/>
              <a:t> </a:t>
            </a:r>
            <a:r>
              <a:rPr lang="en-US" b="1" dirty="0" err="1" smtClean="0"/>
              <a:t>сифилис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Промене на очима (keratitis interstitialis)</a:t>
            </a:r>
          </a:p>
          <a:p>
            <a:r>
              <a:rPr lang="sr-Latn-RS" dirty="0" smtClean="0"/>
              <a:t>Neurolabirintitis </a:t>
            </a:r>
          </a:p>
          <a:p>
            <a:r>
              <a:rPr lang="sr-Latn-RS" dirty="0" smtClean="0"/>
              <a:t>Neurosifilis</a:t>
            </a:r>
          </a:p>
          <a:p>
            <a:r>
              <a:rPr lang="sr-Latn-RS" dirty="0" smtClean="0">
                <a:solidFill>
                  <a:srgbClr val="FF0000"/>
                </a:solidFill>
              </a:rPr>
              <a:t>Стигмата</a:t>
            </a:r>
            <a:r>
              <a:rPr lang="sr-Latn-RS" dirty="0" smtClean="0"/>
              <a:t> конгениталног сифилиса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Перфорација непца</a:t>
            </a:r>
            <a:endParaRPr lang="en-US" dirty="0"/>
          </a:p>
        </p:txBody>
      </p:sp>
      <p:pic>
        <p:nvPicPr>
          <p:cNvPr id="26626" name="Picture 2" descr="C:\Users\Vesna\Desktop\CH229FG0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83094" y="1600200"/>
            <a:ext cx="417781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Сабљаста тибија</a:t>
            </a:r>
            <a:endParaRPr lang="en-US" dirty="0"/>
          </a:p>
        </p:txBody>
      </p:sp>
      <p:pic>
        <p:nvPicPr>
          <p:cNvPr id="4" name="Content Placeholder 3" descr="http://o.quizlet.com/rgNrfxICpD.SmhVmJhBVq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36600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Keratitis intersticialis</a:t>
            </a:r>
            <a:endParaRPr lang="en-US" dirty="0"/>
          </a:p>
        </p:txBody>
      </p:sp>
      <p:pic>
        <p:nvPicPr>
          <p:cNvPr id="4" name="Content Placeholder 3" descr="http://o.quizlet.com/qMjuRQ5LGwlr4tH1CigV2w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18871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Хачинсонови зуби</a:t>
            </a:r>
            <a:endParaRPr lang="en-US" dirty="0"/>
          </a:p>
        </p:txBody>
      </p:sp>
      <p:pic>
        <p:nvPicPr>
          <p:cNvPr id="27650" name="Picture 2" descr="C:\Users\Vesna\Desktop\CH229FG0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93131"/>
            <a:ext cx="6096000" cy="334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Хигуменакисов знак</a:t>
            </a:r>
            <a:endParaRPr lang="en-US" dirty="0"/>
          </a:p>
        </p:txBody>
      </p:sp>
      <p:pic>
        <p:nvPicPr>
          <p:cNvPr id="28674" name="Picture 2" descr="C:\Users\Vesna\Desktop\CH229FG0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021681"/>
            <a:ext cx="6096000" cy="368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Тестови за доказивање сифилиса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852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660622">
                <a:tc>
                  <a:txBody>
                    <a:bodyPr/>
                    <a:lstStyle/>
                    <a:p>
                      <a:r>
                        <a:rPr lang="sr-Latn-RS" dirty="0" smtClean="0"/>
                        <a:t>Микроскопски</a:t>
                      </a:r>
                      <a:r>
                        <a:rPr lang="sr-Latn-RS" baseline="0" dirty="0" smtClean="0"/>
                        <a:t> тестови за доказивање ТП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Нетрепонемски тестови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Т</a:t>
                      </a:r>
                      <a:r>
                        <a:rPr lang="sr-Latn-RS" dirty="0" smtClean="0"/>
                        <a:t>репонемски тестови</a:t>
                      </a:r>
                      <a:endParaRPr lang="en-US" dirty="0"/>
                    </a:p>
                  </a:txBody>
                  <a:tcPr/>
                </a:tc>
              </a:tr>
              <a:tr h="1056147">
                <a:tc>
                  <a:txBody>
                    <a:bodyPr/>
                    <a:lstStyle/>
                    <a:p>
                      <a:r>
                        <a:rPr lang="sr-Latn-RS" dirty="0" smtClean="0"/>
                        <a:t>Преглед серума са лезије на МТП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Реакција фиксације комплемента (Wasserman, Kolmer)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Тест имобилизације ТП (TPI)</a:t>
                      </a:r>
                      <a:endParaRPr lang="en-US" dirty="0"/>
                    </a:p>
                  </a:txBody>
                  <a:tcPr/>
                </a:tc>
              </a:tr>
              <a:tr h="1056147">
                <a:tc>
                  <a:txBody>
                    <a:bodyPr/>
                    <a:lstStyle/>
                    <a:p>
                      <a:r>
                        <a:rPr lang="sr-Latn-RS" dirty="0" smtClean="0"/>
                        <a:t>Директни имунофлуоресцентни тест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VDRL тест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TП</a:t>
                      </a:r>
                      <a:r>
                        <a:rPr lang="sr-Latn-RS" baseline="0" dirty="0" smtClean="0"/>
                        <a:t> хемаглутациони тест (TPHA) </a:t>
                      </a:r>
                      <a:endParaRPr lang="en-US" dirty="0"/>
                    </a:p>
                  </a:txBody>
                  <a:tcPr/>
                </a:tc>
              </a:tr>
              <a:tr h="105614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FTA-ABS</a:t>
                      </a:r>
                      <a:endParaRPr lang="en-US" dirty="0"/>
                    </a:p>
                  </a:txBody>
                  <a:tcPr/>
                </a:tc>
              </a:tr>
              <a:tr h="105614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19SIgM-FTA-ABS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Тестови за доказивање сифилиса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endParaRPr lang="sr-Latn-RS" dirty="0" smtClean="0"/>
          </a:p>
          <a:p>
            <a:r>
              <a:rPr lang="sr-Latn-RS" dirty="0" smtClean="0"/>
              <a:t>ПРАВИЛО:  увек се ради 1 нетрепонемски и 1 трепонемски тест (по препоруци СЗО)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Специфичност тестова по стадијумима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583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14354">
                <a:tc>
                  <a:txBody>
                    <a:bodyPr/>
                    <a:lstStyle/>
                    <a:p>
                      <a:r>
                        <a:rPr lang="sr-Latn-RS" dirty="0" smtClean="0"/>
                        <a:t>Тест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Примарни сифилис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Секундарни сифилис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Терцијарни сифилис</a:t>
                      </a:r>
                      <a:endParaRPr lang="en-US" dirty="0"/>
                    </a:p>
                  </a:txBody>
                  <a:tcPr/>
                </a:tc>
              </a:tr>
              <a:tr h="939407">
                <a:tc>
                  <a:txBody>
                    <a:bodyPr/>
                    <a:lstStyle/>
                    <a:p>
                      <a:r>
                        <a:rPr lang="sr-Latn-RS" dirty="0" smtClean="0"/>
                        <a:t>FTA-ABS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91%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99,2%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100%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39407">
                <a:tc>
                  <a:txBody>
                    <a:bodyPr/>
                    <a:lstStyle/>
                    <a:p>
                      <a:r>
                        <a:rPr lang="sr-Latn-RS" dirty="0" smtClean="0"/>
                        <a:t>VDRL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88%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 100%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61-70%</a:t>
                      </a:r>
                      <a:endParaRPr lang="en-US" dirty="0"/>
                    </a:p>
                  </a:txBody>
                  <a:tcPr/>
                </a:tc>
              </a:tr>
              <a:tr h="939407">
                <a:tc>
                  <a:txBody>
                    <a:bodyPr/>
                    <a:lstStyle/>
                    <a:p>
                      <a:r>
                        <a:rPr lang="sr-Latn-RS" dirty="0" smtClean="0"/>
                        <a:t>TPHA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72%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100%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100%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Који тест би и када требало радити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229600" cy="36469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910835">
                <a:tc>
                  <a:txBody>
                    <a:bodyPr/>
                    <a:lstStyle/>
                    <a:p>
                      <a:pPr algn="l"/>
                      <a:r>
                        <a:rPr lang="sr-Latn-RS" sz="2400" dirty="0" smtClean="0"/>
                        <a:t>                             Стадијум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400" dirty="0" smtClean="0"/>
                        <a:t>Дијагностички тест</a:t>
                      </a:r>
                      <a:endParaRPr lang="en-US" sz="2400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r>
                        <a:rPr lang="sr-Latn-RS" dirty="0" smtClean="0"/>
                        <a:t>Примарни сифилис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Преглед серума са лезије на МТП</a:t>
                      </a:r>
                    </a:p>
                    <a:p>
                      <a:r>
                        <a:rPr lang="sr-Latn-RS" dirty="0" smtClean="0"/>
                        <a:t>FTA-ABS (3-4n)</a:t>
                      </a:r>
                      <a:endParaRPr lang="en-US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r>
                        <a:rPr lang="sr-Latn-RS" dirty="0" smtClean="0"/>
                        <a:t>Секундарни сифилис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VDRL, TPHA, FTA-ABS, преглед серума са лезије на МТП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r>
                        <a:rPr lang="sr-Latn-RS" dirty="0" smtClean="0"/>
                        <a:t>Терцијарни сифилис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FTA-ABS,</a:t>
                      </a:r>
                      <a:r>
                        <a:rPr lang="sr-Latn-RS" baseline="0" dirty="0" smtClean="0"/>
                        <a:t> TPHA, VDRL +-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Примарни</a:t>
            </a:r>
            <a:r>
              <a:rPr lang="en-US" b="1" dirty="0" smtClean="0"/>
              <a:t> </a:t>
            </a:r>
            <a:r>
              <a:rPr lang="en-US" b="1" dirty="0" err="1" smtClean="0"/>
              <a:t>шанкр</a:t>
            </a:r>
            <a:r>
              <a:rPr lang="en-US" b="1" dirty="0" smtClean="0"/>
              <a:t> (</a:t>
            </a:r>
            <a:r>
              <a:rPr lang="en-US" b="1" dirty="0" err="1" smtClean="0"/>
              <a:t>Ulcus</a:t>
            </a:r>
            <a:r>
              <a:rPr lang="en-US" b="1" dirty="0" smtClean="0"/>
              <a:t> durum)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C:\Users\Vesna\Desktop\CH229FG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1971" y="1600200"/>
            <a:ext cx="298005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Лечење сифилиса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2910" y="1500174"/>
          <a:ext cx="7643865" cy="49806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47955"/>
                <a:gridCol w="2547955"/>
                <a:gridCol w="2547955"/>
              </a:tblGrid>
              <a:tr h="500066">
                <a:tc>
                  <a:txBody>
                    <a:bodyPr/>
                    <a:lstStyle/>
                    <a:p>
                      <a:r>
                        <a:rPr lang="sr-Latn-RS" dirty="0" smtClean="0"/>
                        <a:t>Клинички облик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Лек избора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Алтернатива</a:t>
                      </a:r>
                      <a:endParaRPr lang="en-US" dirty="0"/>
                    </a:p>
                  </a:txBody>
                  <a:tcPr/>
                </a:tc>
              </a:tr>
              <a:tr h="608680">
                <a:tc>
                  <a:txBody>
                    <a:bodyPr/>
                    <a:lstStyle/>
                    <a:p>
                      <a:r>
                        <a:rPr lang="sr-Latn-RS" dirty="0" smtClean="0"/>
                        <a:t>Примарни, Секундарни,</a:t>
                      </a:r>
                    </a:p>
                    <a:p>
                      <a:r>
                        <a:rPr lang="sr-Latn-RS" dirty="0" smtClean="0"/>
                        <a:t>Латентни до</a:t>
                      </a:r>
                      <a:r>
                        <a:rPr lang="sr-Latn-RS" baseline="0" dirty="0" smtClean="0"/>
                        <a:t> 2 године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БП 2.4М/IJ/im, 1 доза</a:t>
                      </a:r>
                    </a:p>
                    <a:p>
                      <a:r>
                        <a:rPr lang="sr-Latn-RS" dirty="0" smtClean="0"/>
                        <a:t>ПП 600000 IJ/im, 1х1, 10 дана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Тетрациклин 500мг 4х1  po,</a:t>
                      </a:r>
                      <a:r>
                        <a:rPr lang="sr-Latn-RS" baseline="0" dirty="0" smtClean="0"/>
                        <a:t> 15 дана</a:t>
                      </a:r>
                    </a:p>
                    <a:p>
                      <a:r>
                        <a:rPr lang="sr-Latn-RS" baseline="0" dirty="0" smtClean="0"/>
                        <a:t>Еритромицин  4х500, </a:t>
                      </a:r>
                      <a:r>
                        <a:rPr lang="sr-Latn-RS" dirty="0" smtClean="0"/>
                        <a:t>po,</a:t>
                      </a:r>
                      <a:r>
                        <a:rPr lang="sr-Latn-RS" baseline="0" dirty="0" smtClean="0"/>
                        <a:t> 15 дана</a:t>
                      </a:r>
                      <a:endParaRPr lang="en-US" dirty="0"/>
                    </a:p>
                  </a:txBody>
                  <a:tcPr/>
                </a:tc>
              </a:tr>
              <a:tr h="608680">
                <a:tc>
                  <a:txBody>
                    <a:bodyPr/>
                    <a:lstStyle/>
                    <a:p>
                      <a:r>
                        <a:rPr lang="sr-Latn-RS" dirty="0" smtClean="0"/>
                        <a:t>Латентни дужи од 2 године</a:t>
                      </a:r>
                    </a:p>
                    <a:p>
                      <a:r>
                        <a:rPr lang="sr-Latn-RS" dirty="0" smtClean="0"/>
                        <a:t>Терцијарни (без КВС и ЦНС симптома)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ПП 600000 IJ/im, 1х1, 15 дана 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>
                          <a:solidFill>
                            <a:srgbClr val="FF0000"/>
                          </a:solidFill>
                        </a:rPr>
                        <a:t>БП 2.4М/IJ/im, 1 доза недељно, 3 недеље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Тетрациклин 500мг 4х1  po,</a:t>
                      </a:r>
                      <a:r>
                        <a:rPr lang="sr-Latn-RS" baseline="0" dirty="0" smtClean="0"/>
                        <a:t> 30 дана</a:t>
                      </a:r>
                    </a:p>
                    <a:p>
                      <a:r>
                        <a:rPr lang="sr-Latn-RS" baseline="0" dirty="0" smtClean="0"/>
                        <a:t>Еритромицин  4х500, </a:t>
                      </a:r>
                      <a:r>
                        <a:rPr lang="sr-Latn-RS" dirty="0" smtClean="0"/>
                        <a:t>po,</a:t>
                      </a:r>
                      <a:r>
                        <a:rPr lang="sr-Latn-RS" baseline="0" dirty="0" smtClean="0"/>
                        <a:t> 30 дана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08680">
                <a:tc>
                  <a:txBody>
                    <a:bodyPr/>
                    <a:lstStyle/>
                    <a:p>
                      <a:r>
                        <a:rPr lang="sr-Latn-RS" dirty="0" smtClean="0"/>
                        <a:t>КВС сифилис, неуросифилис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ПП 600000 IJ/im, 1х1, 20 дана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8680">
                <a:tc>
                  <a:txBody>
                    <a:bodyPr/>
                    <a:lstStyle/>
                    <a:p>
                      <a:r>
                        <a:rPr lang="sr-Latn-RS" dirty="0" smtClean="0"/>
                        <a:t>Сифилис трудница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БП или ПП у истој дози која</a:t>
                      </a:r>
                      <a:r>
                        <a:rPr lang="sr-Latn-RS" baseline="0" dirty="0" smtClean="0"/>
                        <a:t> је препоручена за одређени стадијум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Лечење конгениталног сифилиса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29600" cy="40005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642942">
                <a:tc>
                  <a:txBody>
                    <a:bodyPr/>
                    <a:lstStyle/>
                    <a:p>
                      <a:r>
                        <a:rPr lang="sr-Latn-RS" dirty="0" smtClean="0"/>
                        <a:t>Стадијум болести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Доза лека</a:t>
                      </a:r>
                      <a:endParaRPr lang="en-US" dirty="0"/>
                    </a:p>
                  </a:txBody>
                  <a:tcPr/>
                </a:tc>
              </a:tr>
              <a:tr h="1119195">
                <a:tc>
                  <a:txBody>
                    <a:bodyPr/>
                    <a:lstStyle/>
                    <a:p>
                      <a:r>
                        <a:rPr lang="sr-Latn-RS" dirty="0" smtClean="0"/>
                        <a:t>Рани конгенитални (до 2 године) </a:t>
                      </a:r>
                      <a:r>
                        <a:rPr lang="sr-Latn-RS" dirty="0" smtClean="0">
                          <a:solidFill>
                            <a:srgbClr val="FF0000"/>
                          </a:solidFill>
                        </a:rPr>
                        <a:t>са </a:t>
                      </a:r>
                      <a:r>
                        <a:rPr lang="sr-Latn-RS" dirty="0" smtClean="0"/>
                        <a:t>променама у ликвору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КП 50000 IJ/kg/TT, подељено</a:t>
                      </a:r>
                      <a:r>
                        <a:rPr lang="sr-Latn-RS" baseline="0" dirty="0" smtClean="0"/>
                        <a:t> у две дозе, im/iv, 10 дана</a:t>
                      </a:r>
                    </a:p>
                    <a:p>
                      <a:r>
                        <a:rPr lang="sr-Latn-RS" baseline="0" dirty="0" smtClean="0"/>
                        <a:t>ПП </a:t>
                      </a:r>
                      <a:r>
                        <a:rPr lang="sr-Latn-RS" dirty="0" smtClean="0"/>
                        <a:t>50000 IJ/kg/TT</a:t>
                      </a:r>
                      <a:r>
                        <a:rPr lang="sr-Latn-RS" baseline="0" dirty="0" smtClean="0"/>
                        <a:t>, 1х1 im, 10 дана </a:t>
                      </a:r>
                      <a:endParaRPr lang="en-US" dirty="0"/>
                    </a:p>
                  </a:txBody>
                  <a:tcPr/>
                </a:tc>
              </a:tr>
              <a:tr h="1119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Рани конгенитални (до 2 године) </a:t>
                      </a:r>
                      <a:r>
                        <a:rPr lang="sr-Latn-RS" dirty="0" smtClean="0">
                          <a:solidFill>
                            <a:srgbClr val="FF0000"/>
                          </a:solidFill>
                        </a:rPr>
                        <a:t>без </a:t>
                      </a:r>
                      <a:r>
                        <a:rPr lang="sr-Latn-RS" dirty="0" smtClean="0"/>
                        <a:t>променама у ликвору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aseline="0" dirty="0" smtClean="0"/>
                        <a:t>ПП </a:t>
                      </a:r>
                      <a:r>
                        <a:rPr lang="sr-Latn-RS" dirty="0" smtClean="0"/>
                        <a:t>50000 IJ/kg/TT</a:t>
                      </a:r>
                      <a:r>
                        <a:rPr lang="sr-Latn-RS" baseline="0" dirty="0" smtClean="0"/>
                        <a:t>, 1х1 im, 10 дана </a:t>
                      </a:r>
                      <a:endParaRPr lang="en-US" dirty="0" smtClean="0"/>
                    </a:p>
                    <a:p>
                      <a:r>
                        <a:rPr lang="sr-Latn-RS" dirty="0" smtClean="0"/>
                        <a:t>БП 50000 IJ/kg/TT</a:t>
                      </a:r>
                      <a:r>
                        <a:rPr lang="sr-Latn-RS" baseline="0" dirty="0" smtClean="0"/>
                        <a:t>, im, у једној дози</a:t>
                      </a:r>
                      <a:endParaRPr lang="en-US" dirty="0"/>
                    </a:p>
                  </a:txBody>
                  <a:tcPr/>
                </a:tc>
              </a:tr>
              <a:tr h="1119195">
                <a:tc>
                  <a:txBody>
                    <a:bodyPr/>
                    <a:lstStyle/>
                    <a:p>
                      <a:r>
                        <a:rPr lang="sr-Latn-RS" dirty="0" smtClean="0"/>
                        <a:t>Касни конгенитални (после 2 године)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Лечи се као касни стечени сифилис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Лечење сифилиса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r>
              <a:rPr lang="sr-Latn-RS" dirty="0" smtClean="0"/>
              <a:t>ПРАВИЛО: Лече се </a:t>
            </a:r>
            <a:r>
              <a:rPr lang="sr-Latn-RS" dirty="0" smtClean="0">
                <a:solidFill>
                  <a:srgbClr val="FF0000"/>
                </a:solidFill>
              </a:rPr>
              <a:t>СВИ</a:t>
            </a:r>
            <a:r>
              <a:rPr lang="sr-Latn-RS" dirty="0" smtClean="0"/>
              <a:t> сексуални партнери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Нежељене реакције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Jarisch- Herxheimer реакција: 60-90% пацијената</a:t>
            </a:r>
          </a:p>
          <a:p>
            <a:pPr>
              <a:buFontTx/>
              <a:buChar char="-"/>
            </a:pPr>
            <a:r>
              <a:rPr lang="sr-Latn-RS" dirty="0" smtClean="0"/>
              <a:t>Знаци поремећаја општег стања</a:t>
            </a:r>
          </a:p>
          <a:p>
            <a:r>
              <a:rPr lang="sr-Latn-RS" dirty="0" smtClean="0"/>
              <a:t>Код неуросифилиса: психоза</a:t>
            </a:r>
          </a:p>
          <a:p>
            <a:r>
              <a:rPr lang="sr-Latn-RS" dirty="0" smtClean="0"/>
              <a:t>Код КВС сифилиса: коронарна оклузија или руптура анеуризме</a:t>
            </a:r>
          </a:p>
          <a:p>
            <a:r>
              <a:rPr lang="sr-Latn-RS" dirty="0" smtClean="0"/>
              <a:t>Hoigne реакција: акутна психоза изазвана прокаином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/>
              <a:t>Гонореја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Гонореја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Узрочник: Neisseria gonorrhoeae</a:t>
            </a:r>
          </a:p>
          <a:p>
            <a:r>
              <a:rPr lang="sr-Latn-RS" dirty="0" smtClean="0"/>
              <a:t>Инкубација: у просеку 3-5 дана</a:t>
            </a:r>
          </a:p>
          <a:p>
            <a:r>
              <a:rPr lang="sr-Latn-RS" dirty="0" smtClean="0"/>
              <a:t>Инциденција: највише од 20-24 година</a:t>
            </a:r>
          </a:p>
          <a:p>
            <a:r>
              <a:rPr lang="sr-Latn-RS" dirty="0" smtClean="0"/>
              <a:t>Начин ширења: </a:t>
            </a:r>
          </a:p>
          <a:p>
            <a:r>
              <a:rPr lang="sr-Latn-RS" dirty="0" smtClean="0"/>
              <a:t>директан сексуални контакт</a:t>
            </a:r>
          </a:p>
          <a:p>
            <a:r>
              <a:rPr lang="sr-Latn-RS" dirty="0" smtClean="0"/>
              <a:t>Индиректан контакт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Гонореја код мушкарца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Симптоматска гонореја:</a:t>
            </a:r>
          </a:p>
          <a:p>
            <a:r>
              <a:rPr lang="sr-Latn-RS" dirty="0" smtClean="0"/>
              <a:t>Urethritis gonorrhoica anterior</a:t>
            </a:r>
          </a:p>
          <a:p>
            <a:r>
              <a:rPr lang="sr-Latn-RS" dirty="0" smtClean="0"/>
              <a:t>Urethritis gonorrhoica posterior</a:t>
            </a:r>
          </a:p>
          <a:p>
            <a:r>
              <a:rPr lang="sr-Latn-RS" dirty="0" smtClean="0"/>
              <a:t>Компликације: Urethritis postgonorrhoica и др.</a:t>
            </a:r>
          </a:p>
          <a:p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Гонореја код мушкарца</a:t>
            </a:r>
            <a:endParaRPr lang="en-US" dirty="0"/>
          </a:p>
        </p:txBody>
      </p:sp>
      <p:pic>
        <p:nvPicPr>
          <p:cNvPr id="1026" name="Picture 2" descr="C:\Users\Vesna\Desktop\CH234FG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2048" y="1600200"/>
            <a:ext cx="549990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Гонореја код жене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Симптоматска гонореја:</a:t>
            </a:r>
          </a:p>
          <a:p>
            <a:r>
              <a:rPr lang="sr-Cyrl-RS" dirty="0" smtClean="0"/>
              <a:t>П</a:t>
            </a:r>
            <a:r>
              <a:rPr lang="sr-Latn-RS" dirty="0" smtClean="0"/>
              <a:t>ојачан вагинални секрет</a:t>
            </a:r>
          </a:p>
          <a:p>
            <a:r>
              <a:rPr lang="sr-Latn-RS" dirty="0" smtClean="0"/>
              <a:t>Cervicitis gonorrhoica</a:t>
            </a:r>
          </a:p>
          <a:p>
            <a:r>
              <a:rPr lang="sr-Latn-RS" dirty="0" smtClean="0"/>
              <a:t>Компликације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Асимптоматска гонореја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Нема клиничких знакова обољења</a:t>
            </a:r>
          </a:p>
          <a:p>
            <a:r>
              <a:rPr lang="sr-Cyrl-RS" dirty="0" smtClean="0"/>
              <a:t>Н</a:t>
            </a:r>
            <a:r>
              <a:rPr lang="sr-Latn-RS" dirty="0" smtClean="0"/>
              <a:t>еконтролисано ширење инфекције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Примарни</a:t>
            </a:r>
            <a:r>
              <a:rPr lang="en-US" b="1" dirty="0" smtClean="0"/>
              <a:t> </a:t>
            </a:r>
            <a:r>
              <a:rPr lang="en-US" b="1" dirty="0" err="1" smtClean="0"/>
              <a:t>шанкр</a:t>
            </a:r>
            <a:r>
              <a:rPr lang="en-US" b="1" dirty="0" smtClean="0"/>
              <a:t> (</a:t>
            </a:r>
            <a:r>
              <a:rPr lang="en-US" b="1" dirty="0" err="1" smtClean="0"/>
              <a:t>Ulcus</a:t>
            </a:r>
            <a:r>
              <a:rPr lang="en-US" b="1" dirty="0" smtClean="0"/>
              <a:t> durum)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 descr="C:\Users\Vesna\Desktop\CH229FG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80431"/>
            <a:ext cx="6096000" cy="336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Дисеминована гонореја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r>
              <a:rPr lang="sr-Latn-RS" dirty="0" smtClean="0"/>
              <a:t>Настаје хематогено/лимфогено</a:t>
            </a:r>
          </a:p>
          <a:p>
            <a:r>
              <a:rPr lang="sr-Latn-RS" dirty="0" smtClean="0"/>
              <a:t>Dermatitis и arthritis симптоми</a:t>
            </a:r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Дисеминована гонореја</a:t>
            </a:r>
            <a:endParaRPr lang="en-US" dirty="0"/>
          </a:p>
        </p:txBody>
      </p:sp>
      <p:pic>
        <p:nvPicPr>
          <p:cNvPr id="2050" name="Picture 2" descr="C:\Users\Vesna\Desktop\CH234FG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16178" y="1600200"/>
            <a:ext cx="531164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Аноректална гонореја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endParaRPr lang="sr-Latn-RS" dirty="0" smtClean="0"/>
          </a:p>
          <a:p>
            <a:r>
              <a:rPr lang="sr-Latn-RS" dirty="0" smtClean="0"/>
              <a:t>Најчешће асимптоматска</a:t>
            </a:r>
          </a:p>
          <a:p>
            <a:r>
              <a:rPr lang="sr-Latn-RS" dirty="0" smtClean="0"/>
              <a:t>10% пацијената: проктитис (ректално крварење, секреција, тенезми)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Орофарингеална гонореја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</a:t>
            </a:r>
            <a:r>
              <a:rPr lang="sr-Latn-RS" dirty="0" smtClean="0"/>
              <a:t>ајчешће асимптоматска</a:t>
            </a:r>
          </a:p>
          <a:p>
            <a:r>
              <a:rPr lang="sr-Latn-RS" dirty="0" smtClean="0"/>
              <a:t>Могуће: бол у грлу, еритем фаринкса, пурулентна секреција на тонзилама</a:t>
            </a:r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Гонореја код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Индиректним путем</a:t>
            </a:r>
          </a:p>
          <a:p>
            <a:r>
              <a:rPr lang="sr-Latn-RS" dirty="0" smtClean="0"/>
              <a:t>Дирекно (сексуална злоупотреба детета)</a:t>
            </a:r>
          </a:p>
          <a:p>
            <a:r>
              <a:rPr lang="sr-Latn-RS" dirty="0" smtClean="0"/>
              <a:t>Vulvovaginitis gonorrhoica</a:t>
            </a:r>
          </a:p>
          <a:p>
            <a:r>
              <a:rPr lang="sr-Latn-RS" dirty="0" smtClean="0"/>
              <a:t>Ophtalmia neonatorum</a:t>
            </a:r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Дијагноза и диференцијална дијагноза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Размаз секрета</a:t>
            </a:r>
          </a:p>
          <a:p>
            <a:r>
              <a:rPr lang="sr-Latn-RS" dirty="0" smtClean="0"/>
              <a:t>Култура </a:t>
            </a:r>
          </a:p>
          <a:p>
            <a:r>
              <a:rPr lang="sr-Latn-RS" dirty="0" smtClean="0"/>
              <a:t>Реакција везивања комплемента</a:t>
            </a:r>
          </a:p>
          <a:p>
            <a:pPr>
              <a:buNone/>
            </a:pPr>
            <a:endParaRPr lang="sr-Latn-RS" dirty="0" smtClean="0"/>
          </a:p>
          <a:p>
            <a:r>
              <a:rPr lang="sr-Latn-RS" dirty="0" smtClean="0"/>
              <a:t>Инфекције трихомонасом, кандидом, гарднерелом</a:t>
            </a:r>
          </a:p>
          <a:p>
            <a:r>
              <a:rPr lang="sr-Latn-RS" dirty="0" smtClean="0"/>
              <a:t>Све друге СТД</a:t>
            </a:r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Лечење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090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900106">
                <a:tc>
                  <a:txBody>
                    <a:bodyPr/>
                    <a:lstStyle/>
                    <a:p>
                      <a:r>
                        <a:rPr lang="sr-Latn-RS" dirty="0" smtClean="0"/>
                        <a:t>Некомпликована гонореја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Минутни третман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NG/CT</a:t>
                      </a:r>
                      <a:endParaRPr lang="en-US" dirty="0"/>
                    </a:p>
                  </a:txBody>
                  <a:tcPr/>
                </a:tc>
              </a:tr>
              <a:tr h="2779228">
                <a:tc>
                  <a:txBody>
                    <a:bodyPr/>
                    <a:lstStyle/>
                    <a:p>
                      <a:r>
                        <a:rPr lang="sr-Latn-RS" dirty="0" smtClean="0"/>
                        <a:t>Ceftriakson  250mg,</a:t>
                      </a:r>
                      <a:r>
                        <a:rPr lang="sr-Latn-RS" baseline="0" dirty="0" smtClean="0"/>
                        <a:t> 1 доза</a:t>
                      </a:r>
                    </a:p>
                    <a:p>
                      <a:endParaRPr lang="sr-Latn-RS" baseline="0" dirty="0" smtClean="0"/>
                    </a:p>
                    <a:p>
                      <a:r>
                        <a:rPr lang="sr-Latn-RS" baseline="0" dirty="0" smtClean="0"/>
                        <a:t>Cefixim, 400mg/po, 1 доза</a:t>
                      </a:r>
                    </a:p>
                    <a:p>
                      <a:endParaRPr lang="sr-Latn-RS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aseline="0" dirty="0" smtClean="0"/>
                        <a:t>Ciprofloksacin 500mg/po, 1 доза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ПП 4.8М</a:t>
                      </a:r>
                      <a:r>
                        <a:rPr lang="sr-Latn-RS" baseline="0" dirty="0" smtClean="0"/>
                        <a:t> IJ/im + Probenecid 1g/po, 1 доза</a:t>
                      </a:r>
                    </a:p>
                    <a:p>
                      <a:endParaRPr lang="sr-Latn-RS" baseline="0" dirty="0" smtClean="0"/>
                    </a:p>
                    <a:p>
                      <a:r>
                        <a:rPr lang="sr-Latn-RS" baseline="0" dirty="0" smtClean="0"/>
                        <a:t>Amoxicillin 3g/po или Аmpicillin 3.5mg/po+ Probenecid 1g/po, 1 доза</a:t>
                      </a:r>
                    </a:p>
                    <a:p>
                      <a:endParaRPr lang="sr-Latn-RS" baseline="0" dirty="0" smtClean="0"/>
                    </a:p>
                    <a:p>
                      <a:r>
                        <a:rPr lang="sr-Latn-RS" baseline="0" dirty="0" smtClean="0"/>
                        <a:t>Spectinomicin 2g/im, 1 доза </a:t>
                      </a:r>
                    </a:p>
                    <a:p>
                      <a:endParaRPr lang="sr-Latn-RS" baseline="0" dirty="0" smtClean="0"/>
                    </a:p>
                    <a:p>
                      <a:r>
                        <a:rPr lang="sr-Latn-RS" baseline="0" dirty="0" smtClean="0"/>
                        <a:t>1 доза цефалоспорина им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RS" baseline="0" dirty="0" smtClean="0"/>
                    </a:p>
                    <a:p>
                      <a:r>
                        <a:rPr lang="sr-Latn-RS" baseline="0" dirty="0" smtClean="0"/>
                        <a:t>Oksofloksacin 400mg/po, 1 доза + Doksiciklin 2x100 mg, 7 дана (или Еритромицин 4х500мг, 7 дана)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Диференцијална дијагноза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r>
              <a:rPr lang="sr-Latn-RS" dirty="0" smtClean="0"/>
              <a:t>Све  </a:t>
            </a:r>
            <a:r>
              <a:rPr lang="sr-Latn-RS" dirty="0" smtClean="0">
                <a:solidFill>
                  <a:srgbClr val="FF0000"/>
                </a:solidFill>
              </a:rPr>
              <a:t>УЛЦЕРАЦИЈЕ</a:t>
            </a:r>
            <a:r>
              <a:rPr lang="sr-Latn-RS" dirty="0" smtClean="0"/>
              <a:t> гениталне и аноректалне локализације, различите етиологије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Секундарни</a:t>
            </a:r>
            <a:r>
              <a:rPr lang="en-US" b="1" dirty="0" smtClean="0"/>
              <a:t> </a:t>
            </a:r>
            <a:r>
              <a:rPr lang="en-US" b="1" dirty="0" err="1"/>
              <a:t>сифилис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sr-Latn-RS" dirty="0" smtClean="0">
              <a:solidFill>
                <a:srgbClr val="FF0000"/>
              </a:solidFill>
            </a:endParaRPr>
          </a:p>
          <a:p>
            <a:pPr lvl="0"/>
            <a:r>
              <a:rPr lang="en-US" dirty="0" err="1" smtClean="0">
                <a:solidFill>
                  <a:srgbClr val="FF0000"/>
                </a:solidFill>
              </a:rPr>
              <a:t>Генерализоване</a:t>
            </a:r>
            <a:r>
              <a:rPr lang="en-US" dirty="0" smtClean="0"/>
              <a:t> </a:t>
            </a:r>
            <a:r>
              <a:rPr lang="en-US" dirty="0" err="1"/>
              <a:t>промене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кожи</a:t>
            </a:r>
            <a:endParaRPr lang="en-US" dirty="0"/>
          </a:p>
          <a:p>
            <a:pPr lvl="0"/>
            <a:r>
              <a:rPr lang="en-US" dirty="0" err="1"/>
              <a:t>Слузокоже</a:t>
            </a:r>
            <a:r>
              <a:rPr lang="en-US" dirty="0"/>
              <a:t> +</a:t>
            </a:r>
          </a:p>
          <a:p>
            <a:pPr lvl="0"/>
            <a:r>
              <a:rPr lang="en-US" dirty="0" err="1"/>
              <a:t>Унутрашњи</a:t>
            </a:r>
            <a:r>
              <a:rPr lang="en-US" dirty="0"/>
              <a:t> </a:t>
            </a:r>
            <a:r>
              <a:rPr lang="en-US" dirty="0" err="1"/>
              <a:t>органи</a:t>
            </a:r>
            <a:r>
              <a:rPr lang="en-US" dirty="0"/>
              <a:t> +</a:t>
            </a:r>
          </a:p>
          <a:p>
            <a:pPr lvl="0"/>
            <a:r>
              <a:rPr lang="en-US" dirty="0" err="1"/>
              <a:t>Генерализована</a:t>
            </a:r>
            <a:r>
              <a:rPr lang="en-US" dirty="0"/>
              <a:t> </a:t>
            </a:r>
            <a:r>
              <a:rPr lang="en-US" dirty="0" err="1"/>
              <a:t>лимфаденопатија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1217</Words>
  <Application>Microsoft Office PowerPoint</Application>
  <PresentationFormat>On-screen Show (4:3)</PresentationFormat>
  <Paragraphs>355</Paragraphs>
  <Slides>76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Office Theme</vt:lpstr>
      <vt:lpstr>СИФИЛИС</vt:lpstr>
      <vt:lpstr> Сифилис </vt:lpstr>
      <vt:lpstr>Природни ток нелеченог сифилиса:</vt:lpstr>
      <vt:lpstr> Примарни сифилис </vt:lpstr>
      <vt:lpstr> Примарни шанкр (Ulcus durum) </vt:lpstr>
      <vt:lpstr> Примарни шанкр (Ulcus durum) </vt:lpstr>
      <vt:lpstr> Примарни шанкр (Ulcus durum) </vt:lpstr>
      <vt:lpstr>Диференцијална дијагноза</vt:lpstr>
      <vt:lpstr> Секундарни сифилис </vt:lpstr>
      <vt:lpstr> Секундарни сифилис </vt:lpstr>
      <vt:lpstr> Макулозни сифилиди </vt:lpstr>
      <vt:lpstr> Папулозни сифилиди </vt:lpstr>
      <vt:lpstr>Псоријазиформни сифилиди</vt:lpstr>
      <vt:lpstr>Псоријазиформни сифилиди</vt:lpstr>
      <vt:lpstr>Lichen planus like сифилиди</vt:lpstr>
      <vt:lpstr>Corona veneris</vt:lpstr>
      <vt:lpstr>Хиперкератоза дланова и табана</vt:lpstr>
      <vt:lpstr>Ануларне лезије</vt:lpstr>
      <vt:lpstr>Ануларни сифилиди</vt:lpstr>
      <vt:lpstr>Пустулозни сифилиди</vt:lpstr>
      <vt:lpstr>Пустуло-улцерозни сифилиди (Lues maligna)</vt:lpstr>
      <vt:lpstr>Condylomata lata</vt:lpstr>
      <vt:lpstr> Секундарни сифилис </vt:lpstr>
      <vt:lpstr> Промене на слузокожама </vt:lpstr>
      <vt:lpstr> Промене на слузокожама </vt:lpstr>
      <vt:lpstr> Alopecia areolaris-“ капилицијум изуједан мољцима” </vt:lpstr>
      <vt:lpstr> Општи знаци и симптоми: </vt:lpstr>
      <vt:lpstr>Диференцијална дијагноза</vt:lpstr>
      <vt:lpstr>Диференцијална дијагноза</vt:lpstr>
      <vt:lpstr> Syphilis latens </vt:lpstr>
      <vt:lpstr> Терцијарни сифилис </vt:lpstr>
      <vt:lpstr> Промене на кожи и слузокожама </vt:lpstr>
      <vt:lpstr>Гуме</vt:lpstr>
      <vt:lpstr>Гуме</vt:lpstr>
      <vt:lpstr>Деструкција носа</vt:lpstr>
      <vt:lpstr>Улцерозни сифилиди</vt:lpstr>
      <vt:lpstr> Glossitis interstitialis chronica </vt:lpstr>
      <vt:lpstr>Промене на унутрашњим органима</vt:lpstr>
      <vt:lpstr>Диференцијална дијагноза</vt:lpstr>
      <vt:lpstr> Ендемски сифилис </vt:lpstr>
      <vt:lpstr> Конгенитални сифилис </vt:lpstr>
      <vt:lpstr> Конгенитални сифилис </vt:lpstr>
      <vt:lpstr> Рани конгенитални сифилис </vt:lpstr>
      <vt:lpstr>Диференцијална дијагноза</vt:lpstr>
      <vt:lpstr>Ulcus durum код одојчета</vt:lpstr>
      <vt:lpstr>Паротове стрије</vt:lpstr>
      <vt:lpstr>Rhinitis syphilitica</vt:lpstr>
      <vt:lpstr>Tuber frontalis Sedlast nos</vt:lpstr>
      <vt:lpstr> Касни конгенитални сифилис </vt:lpstr>
      <vt:lpstr>Касни конгенитални сифилис </vt:lpstr>
      <vt:lpstr>Перфорација непца</vt:lpstr>
      <vt:lpstr>Сабљаста тибија</vt:lpstr>
      <vt:lpstr>Keratitis intersticialis</vt:lpstr>
      <vt:lpstr>Хачинсонови зуби</vt:lpstr>
      <vt:lpstr>Хигуменакисов знак</vt:lpstr>
      <vt:lpstr>Тестови за доказивање сифилиса</vt:lpstr>
      <vt:lpstr>Тестови за доказивање сифилиса</vt:lpstr>
      <vt:lpstr>Специфичност тестова по стадијумима</vt:lpstr>
      <vt:lpstr>Који тест би и када требало радити</vt:lpstr>
      <vt:lpstr>Лечење сифилиса</vt:lpstr>
      <vt:lpstr>Лечење конгениталног сифилиса</vt:lpstr>
      <vt:lpstr> Лечење сифилиса </vt:lpstr>
      <vt:lpstr>Нежељене реакције</vt:lpstr>
      <vt:lpstr>Гонореја</vt:lpstr>
      <vt:lpstr>Гонореја</vt:lpstr>
      <vt:lpstr>Гонореја код мушкарца</vt:lpstr>
      <vt:lpstr>Гонореја код мушкарца</vt:lpstr>
      <vt:lpstr>Гонореја код жене</vt:lpstr>
      <vt:lpstr>Асимптоматска гонореја</vt:lpstr>
      <vt:lpstr>Дисеминована гонореја</vt:lpstr>
      <vt:lpstr>Дисеминована гонореја</vt:lpstr>
      <vt:lpstr>Аноректална гонореја</vt:lpstr>
      <vt:lpstr>Орофарингеална гонореја</vt:lpstr>
      <vt:lpstr>Гонореја код деце</vt:lpstr>
      <vt:lpstr>Дијагноза и диференцијална дијагноза </vt:lpstr>
      <vt:lpstr>Лечење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СИФИЛИС</dc:title>
  <dc:creator>Vesna</dc:creator>
  <cp:lastModifiedBy>Win7</cp:lastModifiedBy>
  <cp:revision>50</cp:revision>
  <dcterms:created xsi:type="dcterms:W3CDTF">2013-01-09T07:43:53Z</dcterms:created>
  <dcterms:modified xsi:type="dcterms:W3CDTF">2013-12-19T18:13:42Z</dcterms:modified>
</cp:coreProperties>
</file>